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bookmarkIdSeed="6">
  <p:sldMasterIdLst>
    <p:sldMasterId id="2147483809" r:id="rId1"/>
  </p:sldMasterIdLst>
  <p:notesMasterIdLst>
    <p:notesMasterId r:id="rId39"/>
  </p:notesMasterIdLst>
  <p:handoutMasterIdLst>
    <p:handoutMasterId r:id="rId40"/>
  </p:handoutMasterIdLst>
  <p:sldIdLst>
    <p:sldId id="1567" r:id="rId2"/>
    <p:sldId id="1663" r:id="rId3"/>
    <p:sldId id="1570" r:id="rId4"/>
    <p:sldId id="1676" r:id="rId5"/>
    <p:sldId id="1677" r:id="rId6"/>
    <p:sldId id="1678" r:id="rId7"/>
    <p:sldId id="1666" r:id="rId8"/>
    <p:sldId id="1625" r:id="rId9"/>
    <p:sldId id="1667" r:id="rId10"/>
    <p:sldId id="1657" r:id="rId11"/>
    <p:sldId id="1658" r:id="rId12"/>
    <p:sldId id="1637" r:id="rId13"/>
    <p:sldId id="1679" r:id="rId14"/>
    <p:sldId id="1680" r:id="rId15"/>
    <p:sldId id="1673" r:id="rId16"/>
    <p:sldId id="1643" r:id="rId17"/>
    <p:sldId id="1642" r:id="rId18"/>
    <p:sldId id="1645" r:id="rId19"/>
    <p:sldId id="1647" r:id="rId20"/>
    <p:sldId id="1650" r:id="rId21"/>
    <p:sldId id="1668" r:id="rId22"/>
    <p:sldId id="1654" r:id="rId23"/>
    <p:sldId id="1653" r:id="rId24"/>
    <p:sldId id="1685" r:id="rId25"/>
    <p:sldId id="1684" r:id="rId26"/>
    <p:sldId id="1669" r:id="rId27"/>
    <p:sldId id="1639" r:id="rId28"/>
    <p:sldId id="1671" r:id="rId29"/>
    <p:sldId id="1681" r:id="rId30"/>
    <p:sldId id="1683" r:id="rId31"/>
    <p:sldId id="1670" r:id="rId32"/>
    <p:sldId id="1674" r:id="rId33"/>
    <p:sldId id="1675" r:id="rId34"/>
    <p:sldId id="1664" r:id="rId35"/>
    <p:sldId id="1624" r:id="rId36"/>
    <p:sldId id="1662" r:id="rId37"/>
    <p:sldId id="1594" r:id="rId38"/>
  </p:sldIdLst>
  <p:sldSz cx="9144000" cy="6858000" type="screen4x3"/>
  <p:notesSz cx="6797675" cy="9926638"/>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33CC"/>
    <a:srgbClr val="CC00CC"/>
    <a:srgbClr val="000000"/>
    <a:srgbClr val="FFCCCC"/>
    <a:srgbClr val="2C8DF8"/>
    <a:srgbClr val="FFFFCC"/>
    <a:srgbClr val="EE893E"/>
    <a:srgbClr val="FFFF66"/>
    <a:srgbClr val="CC99FF"/>
    <a:srgbClr val="FF66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等深淺樣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D113A9D2-9D6B-4929-AA2D-F23B5EE8CBE7}" styleName="佈景主題樣式 2 - 輔色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佈景主題樣式 2 - 輔色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EC20E35-A176-4012-BC5E-935CFFF8708E}" styleName="中等深淺樣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中等深淺樣式 3 - 輔色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淺色樣式 1 - 輔色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淺色樣式 2 - 輔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淺色樣式 3 - 輔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29" autoAdjust="0"/>
    <p:restoredTop sz="86731" autoAdjust="0"/>
  </p:normalViewPr>
  <p:slideViewPr>
    <p:cSldViewPr snapToGrid="0">
      <p:cViewPr>
        <p:scale>
          <a:sx n="77" d="100"/>
          <a:sy n="77" d="100"/>
        </p:scale>
        <p:origin x="-738" y="72"/>
      </p:cViewPr>
      <p:guideLst>
        <p:guide orient="horz" pos="2160"/>
        <p:guide pos="2880"/>
      </p:guideLst>
    </p:cSldViewPr>
  </p:slideViewPr>
  <p:outlineViewPr>
    <p:cViewPr>
      <p:scale>
        <a:sx n="33" d="100"/>
        <a:sy n="33" d="100"/>
      </p:scale>
      <p:origin x="102" y="38418"/>
    </p:cViewPr>
  </p:outlineViewPr>
  <p:notesTextViewPr>
    <p:cViewPr>
      <p:scale>
        <a:sx n="100" d="100"/>
        <a:sy n="100" d="100"/>
      </p:scale>
      <p:origin x="0" y="372"/>
    </p:cViewPr>
  </p:notesTextViewPr>
  <p:sorterViewPr>
    <p:cViewPr>
      <p:scale>
        <a:sx n="90" d="100"/>
        <a:sy n="90" d="100"/>
      </p:scale>
      <p:origin x="0" y="1188"/>
    </p:cViewPr>
  </p:sorterViewPr>
  <p:notesViewPr>
    <p:cSldViewPr snapToGrid="0">
      <p:cViewPr varScale="1">
        <p:scale>
          <a:sx n="78" d="100"/>
          <a:sy n="78" d="100"/>
        </p:scale>
        <p:origin x="-3372" y="-96"/>
      </p:cViewPr>
      <p:guideLst>
        <p:guide orient="horz" pos="3127"/>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20140624_&#24801;&#24847;&#31243;&#24335;&#21021;&#27493;&#20998;&#2651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20140624_&#24801;&#24847;&#31243;&#24335;&#21021;&#27493;&#20998;&#2651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TW"/>
  <c:style val="18"/>
  <c:chart>
    <c:autoTitleDeleted val="1"/>
    <c:plotArea>
      <c:layout/>
      <c:barChart>
        <c:barDir val="col"/>
        <c:grouping val="clustered"/>
        <c:ser>
          <c:idx val="0"/>
          <c:order val="0"/>
          <c:tx>
            <c:v>使用次數</c:v>
          </c:tx>
          <c:cat>
            <c:strRef>
              <c:f>表2!$A$1:$A$26</c:f>
              <c:strCache>
                <c:ptCount val="26"/>
                <c:pt idx="0">
                  <c:v>RECEIVE_SMS</c:v>
                </c:pt>
                <c:pt idx="1">
                  <c:v>SEND_SMS</c:v>
                </c:pt>
                <c:pt idx="2">
                  <c:v>INTERNET</c:v>
                </c:pt>
                <c:pt idx="3">
                  <c:v>READ_CONTACTS</c:v>
                </c:pt>
                <c:pt idx="4">
                  <c:v>READ_PHONE_STATE</c:v>
                </c:pt>
                <c:pt idx="5">
                  <c:v>RECEIVE_BOOT_COMPLETED</c:v>
                </c:pt>
                <c:pt idx="6">
                  <c:v>READ_SMS</c:v>
                </c:pt>
                <c:pt idx="7">
                  <c:v>WRITE_SMS</c:v>
                </c:pt>
                <c:pt idx="8">
                  <c:v>ACCESS_NETWORK_STATE</c:v>
                </c:pt>
                <c:pt idx="9">
                  <c:v>CALL_PHONE </c:v>
                </c:pt>
                <c:pt idx="10">
                  <c:v>PROCESS_OUTGOING_CALLS</c:v>
                </c:pt>
                <c:pt idx="11">
                  <c:v>WRITE_EXTERNAL_STORAGE</c:v>
                </c:pt>
                <c:pt idx="12">
                  <c:v>ACCESS_WIFI_STATE</c:v>
                </c:pt>
                <c:pt idx="13">
                  <c:v>RECORD_AUDIO</c:v>
                </c:pt>
                <c:pt idx="14">
                  <c:v>CHANGE_WIFI_STATE</c:v>
                </c:pt>
                <c:pt idx="15">
                  <c:v>MODIFY_AUDIO_SETTINGS</c:v>
                </c:pt>
                <c:pt idx="16">
                  <c:v>MOUNT_UNMOUNT_FILESYSTEMS</c:v>
                </c:pt>
                <c:pt idx="17">
                  <c:v>ADD_SYSTEM_SERVICE</c:v>
                </c:pt>
                <c:pt idx="18">
                  <c:v>BLUETOOTH</c:v>
                </c:pt>
                <c:pt idx="19">
                  <c:v>BLUETOOTH_ADMIN</c:v>
                </c:pt>
                <c:pt idx="20">
                  <c:v>READ_CALL_LOG</c:v>
                </c:pt>
                <c:pt idx="21">
                  <c:v>WRITE_CALL_LOG</c:v>
                </c:pt>
                <c:pt idx="22">
                  <c:v>RESTART_PACKAGES</c:v>
                </c:pt>
                <c:pt idx="23">
                  <c:v>GET_TASKS </c:v>
                </c:pt>
                <c:pt idx="24">
                  <c:v>KILL_BACKGROUND_PROCESSES</c:v>
                </c:pt>
                <c:pt idx="25">
                  <c:v>READ_LOGS</c:v>
                </c:pt>
              </c:strCache>
            </c:strRef>
          </c:cat>
          <c:val>
            <c:numRef>
              <c:f>表2!$B$1:$B$26</c:f>
              <c:numCache>
                <c:formatCode>General</c:formatCode>
                <c:ptCount val="26"/>
                <c:pt idx="0">
                  <c:v>36</c:v>
                </c:pt>
                <c:pt idx="1">
                  <c:v>36</c:v>
                </c:pt>
                <c:pt idx="2">
                  <c:v>35</c:v>
                </c:pt>
                <c:pt idx="3">
                  <c:v>35</c:v>
                </c:pt>
                <c:pt idx="4">
                  <c:v>35</c:v>
                </c:pt>
                <c:pt idx="5">
                  <c:v>34</c:v>
                </c:pt>
                <c:pt idx="6">
                  <c:v>29</c:v>
                </c:pt>
                <c:pt idx="7">
                  <c:v>29</c:v>
                </c:pt>
                <c:pt idx="8">
                  <c:v>22</c:v>
                </c:pt>
                <c:pt idx="9">
                  <c:v>22</c:v>
                </c:pt>
                <c:pt idx="10">
                  <c:v>22</c:v>
                </c:pt>
                <c:pt idx="11">
                  <c:v>17</c:v>
                </c:pt>
                <c:pt idx="12">
                  <c:v>16</c:v>
                </c:pt>
                <c:pt idx="13">
                  <c:v>16</c:v>
                </c:pt>
                <c:pt idx="14">
                  <c:v>15</c:v>
                </c:pt>
                <c:pt idx="15">
                  <c:v>15</c:v>
                </c:pt>
                <c:pt idx="16">
                  <c:v>15</c:v>
                </c:pt>
                <c:pt idx="17">
                  <c:v>14</c:v>
                </c:pt>
                <c:pt idx="18">
                  <c:v>14</c:v>
                </c:pt>
                <c:pt idx="19">
                  <c:v>14</c:v>
                </c:pt>
                <c:pt idx="20">
                  <c:v>14</c:v>
                </c:pt>
                <c:pt idx="21">
                  <c:v>14</c:v>
                </c:pt>
                <c:pt idx="22">
                  <c:v>13</c:v>
                </c:pt>
                <c:pt idx="23">
                  <c:v>12</c:v>
                </c:pt>
                <c:pt idx="24">
                  <c:v>12</c:v>
                </c:pt>
                <c:pt idx="25">
                  <c:v>12</c:v>
                </c:pt>
              </c:numCache>
            </c:numRef>
          </c:val>
        </c:ser>
        <c:axId val="53497216"/>
        <c:axId val="53667328"/>
      </c:barChart>
      <c:catAx>
        <c:axId val="53497216"/>
        <c:scaling>
          <c:orientation val="minMax"/>
        </c:scaling>
        <c:axPos val="b"/>
        <c:numFmt formatCode="General" sourceLinked="0"/>
        <c:tickLblPos val="nextTo"/>
        <c:crossAx val="53667328"/>
        <c:crosses val="autoZero"/>
        <c:auto val="1"/>
        <c:lblAlgn val="ctr"/>
        <c:lblOffset val="100"/>
      </c:catAx>
      <c:valAx>
        <c:axId val="53667328"/>
        <c:scaling>
          <c:orientation val="minMax"/>
        </c:scaling>
        <c:axPos val="l"/>
        <c:majorGridlines/>
        <c:numFmt formatCode="General" sourceLinked="1"/>
        <c:tickLblPos val="nextTo"/>
        <c:crossAx val="53497216"/>
        <c:crosses val="autoZero"/>
        <c:crossBetween val="between"/>
      </c:valAx>
    </c:plotArea>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TW"/>
  <c:style val="5"/>
  <c:chart>
    <c:plotArea>
      <c:layout/>
      <c:barChart>
        <c:barDir val="col"/>
        <c:grouping val="clustered"/>
        <c:ser>
          <c:idx val="0"/>
          <c:order val="0"/>
          <c:spPr>
            <a:solidFill>
              <a:schemeClr val="accent1"/>
            </a:solidFill>
          </c:spPr>
          <c:cat>
            <c:strRef>
              <c:f>表6!$A$1:$A$10</c:f>
              <c:strCache>
                <c:ptCount val="10"/>
                <c:pt idx="0">
                  <c:v>android.telephony.SmsManager / getDefault</c:v>
                </c:pt>
                <c:pt idx="1">
                  <c:v>android.telephony.SmsManager / sendTextMessage</c:v>
                </c:pt>
                <c:pt idx="2">
                  <c:v>org.apache.http.impl.client.DefaultHttpClient / execute</c:v>
                </c:pt>
                <c:pt idx="3">
                  <c:v>android.telephony.TelephonyManager / getDeviceId</c:v>
                </c:pt>
                <c:pt idx="4">
                  <c:v>android.net.ConnectivityManager / getNetworkInfo</c:v>
                </c:pt>
                <c:pt idx="5">
                  <c:v>android.telephony.TelephonyManager / getSimSerialNumber</c:v>
                </c:pt>
                <c:pt idx="6">
                  <c:v>android.net.ConnectivityManager / getActiveNetworkInfo</c:v>
                </c:pt>
                <c:pt idx="7">
                  <c:v>android.os.PowerManager.WakeLock / newWakeLock</c:v>
                </c:pt>
                <c:pt idx="8">
                  <c:v>android.net.ConnectivityManager / isActiveNetworkMetered</c:v>
                </c:pt>
                <c:pt idx="9">
                  <c:v>android.telephony.TelephonyManager / getLine1Number</c:v>
                </c:pt>
              </c:strCache>
            </c:strRef>
          </c:cat>
          <c:val>
            <c:numRef>
              <c:f>表6!$B$1:$B$10</c:f>
              <c:numCache>
                <c:formatCode>General</c:formatCode>
                <c:ptCount val="10"/>
                <c:pt idx="0">
                  <c:v>34</c:v>
                </c:pt>
                <c:pt idx="1">
                  <c:v>34</c:v>
                </c:pt>
                <c:pt idx="2">
                  <c:v>31</c:v>
                </c:pt>
                <c:pt idx="3">
                  <c:v>29</c:v>
                </c:pt>
                <c:pt idx="4">
                  <c:v>22</c:v>
                </c:pt>
                <c:pt idx="5">
                  <c:v>21</c:v>
                </c:pt>
                <c:pt idx="6">
                  <c:v>21</c:v>
                </c:pt>
                <c:pt idx="7">
                  <c:v>21</c:v>
                </c:pt>
                <c:pt idx="8">
                  <c:v>20</c:v>
                </c:pt>
                <c:pt idx="9">
                  <c:v>16</c:v>
                </c:pt>
              </c:numCache>
            </c:numRef>
          </c:val>
        </c:ser>
        <c:axId val="53839744"/>
        <c:axId val="53841280"/>
      </c:barChart>
      <c:catAx>
        <c:axId val="53839744"/>
        <c:scaling>
          <c:orientation val="minMax"/>
        </c:scaling>
        <c:axPos val="b"/>
        <c:numFmt formatCode="General" sourceLinked="0"/>
        <c:tickLblPos val="nextTo"/>
        <c:crossAx val="53841280"/>
        <c:crosses val="autoZero"/>
        <c:auto val="1"/>
        <c:lblAlgn val="ctr"/>
        <c:lblOffset val="100"/>
      </c:catAx>
      <c:valAx>
        <c:axId val="53841280"/>
        <c:scaling>
          <c:orientation val="minMax"/>
        </c:scaling>
        <c:axPos val="l"/>
        <c:majorGridlines/>
        <c:numFmt formatCode="General" sourceLinked="1"/>
        <c:tickLblPos val="nextTo"/>
        <c:crossAx val="53839744"/>
        <c:crosses val="autoZero"/>
        <c:crossBetween val="between"/>
      </c:valAx>
    </c:plotArea>
    <c:plotVisOnly val="1"/>
    <c:dispBlanksAs val="gap"/>
  </c:chart>
  <c:externalData r:id="rId1"/>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75FCF17-20B8-4D26-8762-8C46E6A01246}"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zh-TW" altLang="en-US"/>
        </a:p>
      </dgm:t>
    </dgm:pt>
    <dgm:pt modelId="{8F161FD5-5AB5-4BBC-9E46-CDF9CA5D6CC3}">
      <dgm:prSet/>
      <dgm:spPr>
        <a:solidFill>
          <a:srgbClr val="00B050"/>
        </a:solidFill>
      </dgm:spPr>
      <dgm:t>
        <a:bodyPr/>
        <a:lstStyle/>
        <a:p>
          <a:r>
            <a:rPr lang="zh-TW" altLang="en-US" b="1" i="0" baseline="0" dirty="0" smtClean="0">
              <a:latin typeface="微軟正黑體" pitchFamily="34" charset="-120"/>
              <a:ea typeface="微軟正黑體" pitchFamily="34" charset="-120"/>
            </a:rPr>
            <a:t>機敏</a:t>
          </a:r>
          <a:r>
            <a:rPr lang="zh-TW" b="1" i="0" baseline="0" dirty="0" smtClean="0">
              <a:latin typeface="微軟正黑體" pitchFamily="34" charset="-120"/>
              <a:ea typeface="微軟正黑體" pitchFamily="34" charset="-120"/>
            </a:rPr>
            <a:t>資料外洩</a:t>
          </a:r>
          <a:r>
            <a:rPr lang="en-US" altLang="zh-TW" b="1" i="0" baseline="0" dirty="0" smtClean="0">
              <a:latin typeface="微軟正黑體" pitchFamily="34" charset="-120"/>
              <a:ea typeface="微軟正黑體" pitchFamily="34" charset="-120"/>
            </a:rPr>
            <a:t> </a:t>
          </a:r>
          <a:r>
            <a:rPr lang="zh-TW" altLang="en-US" b="1" i="0" baseline="0" dirty="0" smtClean="0">
              <a:latin typeface="微軟正黑體" pitchFamily="34" charset="-120"/>
              <a:ea typeface="微軟正黑體" pitchFamily="34" charset="-120"/>
            </a:rPr>
            <a:t>管控困難</a:t>
          </a:r>
          <a:endParaRPr lang="zh-TW" dirty="0">
            <a:latin typeface="微軟正黑體" pitchFamily="34" charset="-120"/>
            <a:ea typeface="微軟正黑體" pitchFamily="34" charset="-120"/>
          </a:endParaRPr>
        </a:p>
      </dgm:t>
    </dgm:pt>
    <dgm:pt modelId="{1651809F-F2D4-4001-9478-E42DBA7C3D00}" type="parTrans" cxnId="{04F76DC7-D386-41BA-A28B-30408F426621}">
      <dgm:prSet/>
      <dgm:spPr/>
      <dgm:t>
        <a:bodyPr/>
        <a:lstStyle/>
        <a:p>
          <a:endParaRPr lang="zh-TW" altLang="en-US">
            <a:latin typeface="微軟正黑體" pitchFamily="34" charset="-120"/>
            <a:ea typeface="微軟正黑體" pitchFamily="34" charset="-120"/>
          </a:endParaRPr>
        </a:p>
      </dgm:t>
    </dgm:pt>
    <dgm:pt modelId="{1521B904-C577-4723-955D-51FF81D0F488}" type="sibTrans" cxnId="{04F76DC7-D386-41BA-A28B-30408F426621}">
      <dgm:prSet/>
      <dgm:spPr/>
      <dgm:t>
        <a:bodyPr/>
        <a:lstStyle/>
        <a:p>
          <a:endParaRPr lang="zh-TW" altLang="en-US">
            <a:latin typeface="微軟正黑體" pitchFamily="34" charset="-120"/>
            <a:ea typeface="微軟正黑體" pitchFamily="34" charset="-120"/>
          </a:endParaRPr>
        </a:p>
      </dgm:t>
    </dgm:pt>
    <dgm:pt modelId="{CC561316-B679-4202-BD90-65B5A0698996}">
      <dgm:prSet/>
      <dgm:spPr>
        <a:solidFill>
          <a:schemeClr val="tx2">
            <a:lumMod val="60000"/>
            <a:lumOff val="40000"/>
          </a:schemeClr>
        </a:solidFill>
      </dgm:spPr>
      <dgm:t>
        <a:bodyPr/>
        <a:lstStyle/>
        <a:p>
          <a:r>
            <a:rPr lang="zh-TW" b="1" i="0" baseline="0" dirty="0" smtClean="0">
              <a:latin typeface="微軟正黑體" pitchFamily="34" charset="-120"/>
              <a:ea typeface="微軟正黑體" pitchFamily="34" charset="-120"/>
            </a:rPr>
            <a:t>惡意程式</a:t>
          </a:r>
          <a:r>
            <a:rPr lang="zh-TW" altLang="en-US" b="1" i="0" baseline="0" dirty="0" smtClean="0">
              <a:latin typeface="微軟正黑體" pitchFamily="34" charset="-120"/>
              <a:ea typeface="微軟正黑體" pitchFamily="34" charset="-120"/>
            </a:rPr>
            <a:t>氾濫</a:t>
          </a:r>
          <a:endParaRPr lang="zh-TW" dirty="0">
            <a:latin typeface="微軟正黑體" pitchFamily="34" charset="-120"/>
            <a:ea typeface="微軟正黑體" pitchFamily="34" charset="-120"/>
          </a:endParaRPr>
        </a:p>
      </dgm:t>
    </dgm:pt>
    <dgm:pt modelId="{8DCBF57E-4D84-4B22-94EE-904912CDAD0C}" type="parTrans" cxnId="{AF641E7D-1CFC-47A9-9C2D-0E7887140150}">
      <dgm:prSet/>
      <dgm:spPr/>
      <dgm:t>
        <a:bodyPr/>
        <a:lstStyle/>
        <a:p>
          <a:endParaRPr lang="zh-TW" altLang="en-US">
            <a:latin typeface="微軟正黑體" pitchFamily="34" charset="-120"/>
            <a:ea typeface="微軟正黑體" pitchFamily="34" charset="-120"/>
          </a:endParaRPr>
        </a:p>
      </dgm:t>
    </dgm:pt>
    <dgm:pt modelId="{7634001C-CB2E-444E-82E5-EE67004E4EA5}" type="sibTrans" cxnId="{AF641E7D-1CFC-47A9-9C2D-0E7887140150}">
      <dgm:prSet/>
      <dgm:spPr/>
      <dgm:t>
        <a:bodyPr/>
        <a:lstStyle/>
        <a:p>
          <a:endParaRPr lang="zh-TW" altLang="en-US">
            <a:latin typeface="微軟正黑體" pitchFamily="34" charset="-120"/>
            <a:ea typeface="微軟正黑體" pitchFamily="34" charset="-120"/>
          </a:endParaRPr>
        </a:p>
      </dgm:t>
    </dgm:pt>
    <dgm:pt modelId="{736A9F0F-3DA8-47C5-A1C3-632C1F07B2ED}">
      <dgm:prSet/>
      <dgm:spPr/>
      <dgm:t>
        <a:bodyPr/>
        <a:lstStyle/>
        <a:p>
          <a:r>
            <a:rPr lang="en-US" altLang="zh-TW" b="1" i="0" baseline="0" dirty="0" smtClean="0">
              <a:latin typeface="微軟正黑體" pitchFamily="34" charset="-120"/>
              <a:ea typeface="微軟正黑體" pitchFamily="34" charset="-120"/>
            </a:rPr>
            <a:t>Android</a:t>
          </a:r>
          <a:r>
            <a:rPr lang="zh-TW" b="1" i="0" baseline="0" dirty="0" smtClean="0">
              <a:latin typeface="微軟正黑體" pitchFamily="34" charset="-120"/>
              <a:ea typeface="微軟正黑體" pitchFamily="34" charset="-120"/>
            </a:rPr>
            <a:t>程式</a:t>
          </a:r>
          <a:r>
            <a:rPr lang="zh-TW" altLang="en-US" b="1" i="0" baseline="0" dirty="0" smtClean="0">
              <a:latin typeface="微軟正黑體" pitchFamily="34" charset="-120"/>
              <a:ea typeface="微軟正黑體" pitchFamily="34" charset="-120"/>
            </a:rPr>
            <a:t>上架未經嚴格審查，惡意程式可魚目混珠。</a:t>
          </a:r>
          <a:endParaRPr lang="zh-TW" dirty="0">
            <a:latin typeface="微軟正黑體" pitchFamily="34" charset="-120"/>
            <a:ea typeface="微軟正黑體" pitchFamily="34" charset="-120"/>
          </a:endParaRPr>
        </a:p>
      </dgm:t>
    </dgm:pt>
    <dgm:pt modelId="{90F8CC99-BE9B-43A1-A548-8E2441C6A596}" type="parTrans" cxnId="{B80E529E-AC39-4DF9-8299-3F248DB165E2}">
      <dgm:prSet/>
      <dgm:spPr/>
      <dgm:t>
        <a:bodyPr/>
        <a:lstStyle/>
        <a:p>
          <a:endParaRPr lang="zh-TW" altLang="en-US">
            <a:latin typeface="微軟正黑體" pitchFamily="34" charset="-120"/>
            <a:ea typeface="微軟正黑體" pitchFamily="34" charset="-120"/>
          </a:endParaRPr>
        </a:p>
      </dgm:t>
    </dgm:pt>
    <dgm:pt modelId="{6D281A3E-D041-4CDB-A958-B114DE60E891}" type="sibTrans" cxnId="{B80E529E-AC39-4DF9-8299-3F248DB165E2}">
      <dgm:prSet/>
      <dgm:spPr/>
      <dgm:t>
        <a:bodyPr/>
        <a:lstStyle/>
        <a:p>
          <a:endParaRPr lang="zh-TW" altLang="en-US">
            <a:latin typeface="微軟正黑體" pitchFamily="34" charset="-120"/>
            <a:ea typeface="微軟正黑體" pitchFamily="34" charset="-120"/>
          </a:endParaRPr>
        </a:p>
      </dgm:t>
    </dgm:pt>
    <dgm:pt modelId="{11414F10-CBF7-4D64-9F25-7F440FFB5417}">
      <dgm:prSet/>
      <dgm:spPr>
        <a:solidFill>
          <a:srgbClr val="FFC000"/>
        </a:solidFill>
      </dgm:spPr>
      <dgm:t>
        <a:bodyPr/>
        <a:lstStyle/>
        <a:p>
          <a:r>
            <a:rPr lang="zh-TW" b="1" i="0" baseline="0" dirty="0" smtClean="0">
              <a:latin typeface="微軟正黑體" pitchFamily="34" charset="-120"/>
              <a:ea typeface="微軟正黑體" pitchFamily="34" charset="-120"/>
            </a:rPr>
            <a:t>程式安全漏洞</a:t>
          </a:r>
          <a:endParaRPr lang="zh-TW" dirty="0">
            <a:latin typeface="微軟正黑體" pitchFamily="34" charset="-120"/>
            <a:ea typeface="微軟正黑體" pitchFamily="34" charset="-120"/>
          </a:endParaRPr>
        </a:p>
      </dgm:t>
    </dgm:pt>
    <dgm:pt modelId="{56F1A4EE-97D3-4DA0-ACD3-9F87B5FC6022}" type="parTrans" cxnId="{8F9D662E-6630-45FE-8F85-EA7520A46869}">
      <dgm:prSet/>
      <dgm:spPr/>
      <dgm:t>
        <a:bodyPr/>
        <a:lstStyle/>
        <a:p>
          <a:endParaRPr lang="zh-TW" altLang="en-US">
            <a:latin typeface="微軟正黑體" pitchFamily="34" charset="-120"/>
            <a:ea typeface="微軟正黑體" pitchFamily="34" charset="-120"/>
          </a:endParaRPr>
        </a:p>
      </dgm:t>
    </dgm:pt>
    <dgm:pt modelId="{E9AF6191-1567-418F-BA8B-C918B1A82328}" type="sibTrans" cxnId="{8F9D662E-6630-45FE-8F85-EA7520A46869}">
      <dgm:prSet/>
      <dgm:spPr/>
      <dgm:t>
        <a:bodyPr/>
        <a:lstStyle/>
        <a:p>
          <a:endParaRPr lang="zh-TW" altLang="en-US">
            <a:latin typeface="微軟正黑體" pitchFamily="34" charset="-120"/>
            <a:ea typeface="微軟正黑體" pitchFamily="34" charset="-120"/>
          </a:endParaRPr>
        </a:p>
      </dgm:t>
    </dgm:pt>
    <dgm:pt modelId="{1B192717-A3CE-4D7B-8D4D-E1452F7DA567}">
      <dgm:prSet/>
      <dgm:spPr/>
      <dgm:t>
        <a:bodyPr/>
        <a:lstStyle/>
        <a:p>
          <a:r>
            <a:rPr lang="zh-TW" b="1" i="0" baseline="0" dirty="0" smtClean="0">
              <a:latin typeface="微軟正黑體" pitchFamily="34" charset="-120"/>
              <a:ea typeface="微軟正黑體" pitchFamily="34" charset="-120"/>
            </a:rPr>
            <a:t>應用程式</a:t>
          </a:r>
          <a:r>
            <a:rPr lang="zh-TW" altLang="en-US" b="1" i="0" baseline="0" dirty="0" smtClean="0">
              <a:latin typeface="微軟正黑體" pitchFamily="34" charset="-120"/>
              <a:ea typeface="微軟正黑體" pitchFamily="34" charset="-120"/>
            </a:rPr>
            <a:t>隱含</a:t>
          </a:r>
          <a:r>
            <a:rPr lang="zh-TW" b="1" i="0" baseline="0" dirty="0" smtClean="0">
              <a:latin typeface="微軟正黑體" pitchFamily="34" charset="-120"/>
              <a:ea typeface="微軟正黑體" pitchFamily="34" charset="-120"/>
            </a:rPr>
            <a:t>安全漏洞</a:t>
          </a:r>
          <a:r>
            <a:rPr lang="zh-TW" altLang="en-US" b="1" i="0" baseline="0" dirty="0" smtClean="0">
              <a:latin typeface="微軟正黑體" pitchFamily="34" charset="-120"/>
              <a:ea typeface="微軟正黑體" pitchFamily="34" charset="-120"/>
            </a:rPr>
            <a:t>，造成用戶隱私財產損失</a:t>
          </a:r>
          <a:endParaRPr lang="zh-TW" dirty="0">
            <a:latin typeface="微軟正黑體" pitchFamily="34" charset="-120"/>
            <a:ea typeface="微軟正黑體" pitchFamily="34" charset="-120"/>
          </a:endParaRPr>
        </a:p>
      </dgm:t>
    </dgm:pt>
    <dgm:pt modelId="{1EA1204C-2EF7-45A5-A718-30785E4E8E13}" type="parTrans" cxnId="{B7991010-3AB5-42FC-97B0-2FB5DEA2FB8D}">
      <dgm:prSet/>
      <dgm:spPr/>
      <dgm:t>
        <a:bodyPr/>
        <a:lstStyle/>
        <a:p>
          <a:endParaRPr lang="zh-TW" altLang="en-US">
            <a:latin typeface="微軟正黑體" pitchFamily="34" charset="-120"/>
            <a:ea typeface="微軟正黑體" pitchFamily="34" charset="-120"/>
          </a:endParaRPr>
        </a:p>
      </dgm:t>
    </dgm:pt>
    <dgm:pt modelId="{E79722D0-AEED-4735-9EDE-607BE15C155A}" type="sibTrans" cxnId="{B7991010-3AB5-42FC-97B0-2FB5DEA2FB8D}">
      <dgm:prSet/>
      <dgm:spPr/>
      <dgm:t>
        <a:bodyPr/>
        <a:lstStyle/>
        <a:p>
          <a:endParaRPr lang="zh-TW" altLang="en-US">
            <a:latin typeface="微軟正黑體" pitchFamily="34" charset="-120"/>
            <a:ea typeface="微軟正黑體" pitchFamily="34" charset="-120"/>
          </a:endParaRPr>
        </a:p>
      </dgm:t>
    </dgm:pt>
    <dgm:pt modelId="{23D175EE-E8FC-4695-AAAF-A69692672012}">
      <dgm:prSet/>
      <dgm:spPr/>
      <dgm:t>
        <a:bodyPr/>
        <a:lstStyle/>
        <a:p>
          <a:r>
            <a:rPr lang="zh-TW" altLang="en-US" b="1" dirty="0" smtClean="0">
              <a:latin typeface="微軟正黑體" pitchFamily="34" charset="-120"/>
              <a:ea typeface="微軟正黑體" pitchFamily="34" charset="-120"/>
            </a:rPr>
            <a:t>行動裝置以</a:t>
          </a:r>
          <a:r>
            <a:rPr lang="en-US" altLang="zh-TW" b="1" dirty="0" smtClean="0">
              <a:latin typeface="微軟正黑體" pitchFamily="34" charset="-120"/>
              <a:ea typeface="微軟正黑體" pitchFamily="34" charset="-120"/>
            </a:rPr>
            <a:t>3/4g</a:t>
          </a:r>
          <a:r>
            <a:rPr lang="zh-TW" altLang="en-US" b="1" dirty="0" smtClean="0">
              <a:latin typeface="微軟正黑體" pitchFamily="34" charset="-120"/>
              <a:ea typeface="微軟正黑體" pitchFamily="34" charset="-120"/>
            </a:rPr>
            <a:t>網路連上</a:t>
          </a:r>
          <a:r>
            <a:rPr lang="en-US" altLang="zh-TW" b="1" dirty="0" smtClean="0">
              <a:latin typeface="微軟正黑體" pitchFamily="34" charset="-120"/>
              <a:ea typeface="微軟正黑體" pitchFamily="34" charset="-120"/>
            </a:rPr>
            <a:t>Internet</a:t>
          </a:r>
          <a:r>
            <a:rPr lang="zh-TW" altLang="en-US" b="1" dirty="0" smtClean="0">
              <a:latin typeface="微軟正黑體" pitchFamily="34" charset="-120"/>
              <a:ea typeface="微軟正黑體" pitchFamily="34" charset="-120"/>
            </a:rPr>
            <a:t>，透過</a:t>
          </a:r>
          <a:r>
            <a:rPr lang="en-US" altLang="zh-TW" b="1" dirty="0" smtClean="0">
              <a:latin typeface="微軟正黑體" pitchFamily="34" charset="-120"/>
              <a:ea typeface="微軟正黑體" pitchFamily="34" charset="-120"/>
            </a:rPr>
            <a:t>e-mail</a:t>
          </a:r>
          <a:r>
            <a:rPr lang="zh-TW" altLang="en-US" b="1" i="0" baseline="0" dirty="0" smtClean="0">
              <a:latin typeface="微軟正黑體" pitchFamily="34" charset="-120"/>
              <a:ea typeface="微軟正黑體" pitchFamily="34" charset="-120"/>
            </a:rPr>
            <a:t>或</a:t>
          </a:r>
          <a:r>
            <a:rPr lang="zh-TW" b="1" i="0" baseline="0" dirty="0" smtClean="0">
              <a:latin typeface="微軟正黑體" pitchFamily="34" charset="-120"/>
              <a:ea typeface="微軟正黑體" pitchFamily="34" charset="-120"/>
            </a:rPr>
            <a:t>網路空間</a:t>
          </a:r>
          <a:r>
            <a:rPr lang="zh-TW" altLang="en-US" b="1" i="0" baseline="0" dirty="0" smtClean="0">
              <a:latin typeface="微軟正黑體" pitchFamily="34" charset="-120"/>
              <a:ea typeface="微軟正黑體" pitchFamily="34" charset="-120"/>
            </a:rPr>
            <a:t>傳遞私密資料，難以</a:t>
          </a:r>
          <a:r>
            <a:rPr lang="zh-TW" altLang="en-US" b="1" dirty="0" smtClean="0">
              <a:latin typeface="微軟正黑體" pitchFamily="34" charset="-120"/>
              <a:ea typeface="微軟正黑體" pitchFamily="34" charset="-120"/>
            </a:rPr>
            <a:t>管理監控。</a:t>
          </a:r>
          <a:endParaRPr lang="zh-TW" b="1" dirty="0">
            <a:latin typeface="微軟正黑體" pitchFamily="34" charset="-120"/>
            <a:ea typeface="微軟正黑體" pitchFamily="34" charset="-120"/>
          </a:endParaRPr>
        </a:p>
      </dgm:t>
    </dgm:pt>
    <dgm:pt modelId="{42DAC486-0C47-4785-AA41-365BFE86562C}" type="parTrans" cxnId="{427B0657-1958-4A27-BC63-EF6DD07C6446}">
      <dgm:prSet/>
      <dgm:spPr/>
      <dgm:t>
        <a:bodyPr/>
        <a:lstStyle/>
        <a:p>
          <a:endParaRPr lang="zh-TW" altLang="en-US"/>
        </a:p>
      </dgm:t>
    </dgm:pt>
    <dgm:pt modelId="{4741F38C-4560-4887-9C7A-CECE5A0FD0D2}" type="sibTrans" cxnId="{427B0657-1958-4A27-BC63-EF6DD07C6446}">
      <dgm:prSet/>
      <dgm:spPr/>
      <dgm:t>
        <a:bodyPr/>
        <a:lstStyle/>
        <a:p>
          <a:endParaRPr lang="zh-TW" altLang="en-US"/>
        </a:p>
      </dgm:t>
    </dgm:pt>
    <dgm:pt modelId="{F501149B-9C6A-49B0-97AE-4956AC973436}">
      <dgm:prSet/>
      <dgm:spPr/>
      <dgm:t>
        <a:bodyPr/>
        <a:lstStyle/>
        <a:p>
          <a:r>
            <a:rPr lang="zh-TW" b="1" i="0" baseline="0" dirty="0" smtClean="0">
              <a:latin typeface="微軟正黑體" pitchFamily="34" charset="-120"/>
              <a:ea typeface="微軟正黑體" pitchFamily="34" charset="-120"/>
            </a:rPr>
            <a:t>行動裝置</a:t>
          </a:r>
          <a:r>
            <a:rPr lang="zh-TW" altLang="en-US" b="1" i="0" baseline="0" dirty="0" smtClean="0">
              <a:latin typeface="微軟正黑體" pitchFamily="34" charset="-120"/>
              <a:ea typeface="微軟正黑體" pitchFamily="34" charset="-120"/>
            </a:rPr>
            <a:t>儲雖便利卻容易遺失造成資料外洩。</a:t>
          </a:r>
          <a:endParaRPr lang="zh-TW" dirty="0">
            <a:latin typeface="微軟正黑體" pitchFamily="34" charset="-120"/>
            <a:ea typeface="微軟正黑體" pitchFamily="34" charset="-120"/>
          </a:endParaRPr>
        </a:p>
      </dgm:t>
    </dgm:pt>
    <dgm:pt modelId="{02B4E505-3561-49ED-B75D-A7DA186710AD}" type="parTrans" cxnId="{917211AE-17F3-4228-A093-3366B1A17090}">
      <dgm:prSet/>
      <dgm:spPr/>
      <dgm:t>
        <a:bodyPr/>
        <a:lstStyle/>
        <a:p>
          <a:endParaRPr lang="zh-TW" altLang="en-US"/>
        </a:p>
      </dgm:t>
    </dgm:pt>
    <dgm:pt modelId="{05580129-011D-4BDA-A6A0-3971A57C188F}" type="sibTrans" cxnId="{917211AE-17F3-4228-A093-3366B1A17090}">
      <dgm:prSet/>
      <dgm:spPr/>
      <dgm:t>
        <a:bodyPr/>
        <a:lstStyle/>
        <a:p>
          <a:endParaRPr lang="zh-TW" altLang="en-US"/>
        </a:p>
      </dgm:t>
    </dgm:pt>
    <dgm:pt modelId="{E8406CC7-BA73-419A-B7C2-7B022D0C7600}">
      <dgm:prSet/>
      <dgm:spPr/>
      <dgm:t>
        <a:bodyPr/>
        <a:lstStyle/>
        <a:p>
          <a:r>
            <a:rPr lang="zh-TW" altLang="en-US" b="1" i="0" baseline="0" dirty="0" smtClean="0">
              <a:latin typeface="微軟正黑體" pitchFamily="34" charset="-120"/>
              <a:ea typeface="微軟正黑體" pitchFamily="34" charset="-120"/>
            </a:rPr>
            <a:t>攻擊者透過詐騙簡訊或是釣魚連結欺騙使用者安裝惡意程式。</a:t>
          </a:r>
          <a:endParaRPr lang="zh-TW" altLang="zh-TW" b="1" i="0" baseline="0" dirty="0">
            <a:latin typeface="微軟正黑體" pitchFamily="34" charset="-120"/>
            <a:ea typeface="微軟正黑體" pitchFamily="34" charset="-120"/>
          </a:endParaRPr>
        </a:p>
      </dgm:t>
    </dgm:pt>
    <dgm:pt modelId="{FB628902-37C9-4AE9-AD3D-37E2208C2B41}" type="parTrans" cxnId="{BD1E74EB-FE13-4ABD-BA3D-0C3264F6BD5F}">
      <dgm:prSet/>
      <dgm:spPr/>
      <dgm:t>
        <a:bodyPr/>
        <a:lstStyle/>
        <a:p>
          <a:endParaRPr lang="zh-TW" altLang="en-US"/>
        </a:p>
      </dgm:t>
    </dgm:pt>
    <dgm:pt modelId="{51E648D4-2A4D-4221-A335-B60134008939}" type="sibTrans" cxnId="{BD1E74EB-FE13-4ABD-BA3D-0C3264F6BD5F}">
      <dgm:prSet/>
      <dgm:spPr/>
      <dgm:t>
        <a:bodyPr/>
        <a:lstStyle/>
        <a:p>
          <a:endParaRPr lang="zh-TW" altLang="en-US"/>
        </a:p>
      </dgm:t>
    </dgm:pt>
    <dgm:pt modelId="{EFCF7970-8DC3-4D5B-B834-3305426D526A}" type="pres">
      <dgm:prSet presAssocID="{675FCF17-20B8-4D26-8762-8C46E6A01246}" presName="linear" presStyleCnt="0">
        <dgm:presLayoutVars>
          <dgm:animLvl val="lvl"/>
          <dgm:resizeHandles val="exact"/>
        </dgm:presLayoutVars>
      </dgm:prSet>
      <dgm:spPr/>
      <dgm:t>
        <a:bodyPr/>
        <a:lstStyle/>
        <a:p>
          <a:endParaRPr lang="zh-TW" altLang="en-US"/>
        </a:p>
      </dgm:t>
    </dgm:pt>
    <dgm:pt modelId="{DC468CB4-B374-448E-A3F4-4026CCE25B46}" type="pres">
      <dgm:prSet presAssocID="{8F161FD5-5AB5-4BBC-9E46-CDF9CA5D6CC3}" presName="parentText" presStyleLbl="node1" presStyleIdx="0" presStyleCnt="3">
        <dgm:presLayoutVars>
          <dgm:chMax val="0"/>
          <dgm:bulletEnabled val="1"/>
        </dgm:presLayoutVars>
      </dgm:prSet>
      <dgm:spPr/>
      <dgm:t>
        <a:bodyPr/>
        <a:lstStyle/>
        <a:p>
          <a:endParaRPr lang="zh-TW" altLang="en-US"/>
        </a:p>
      </dgm:t>
    </dgm:pt>
    <dgm:pt modelId="{E9BC4403-7AFC-45C9-9F2A-105209263DD6}" type="pres">
      <dgm:prSet presAssocID="{8F161FD5-5AB5-4BBC-9E46-CDF9CA5D6CC3}" presName="childText" presStyleLbl="revTx" presStyleIdx="0" presStyleCnt="3">
        <dgm:presLayoutVars>
          <dgm:bulletEnabled val="1"/>
        </dgm:presLayoutVars>
      </dgm:prSet>
      <dgm:spPr/>
      <dgm:t>
        <a:bodyPr/>
        <a:lstStyle/>
        <a:p>
          <a:endParaRPr lang="zh-TW" altLang="en-US"/>
        </a:p>
      </dgm:t>
    </dgm:pt>
    <dgm:pt modelId="{1239E7BC-CCF4-4A5B-ADA9-3423FF52EEDE}" type="pres">
      <dgm:prSet presAssocID="{CC561316-B679-4202-BD90-65B5A0698996}" presName="parentText" presStyleLbl="node1" presStyleIdx="1" presStyleCnt="3">
        <dgm:presLayoutVars>
          <dgm:chMax val="0"/>
          <dgm:bulletEnabled val="1"/>
        </dgm:presLayoutVars>
      </dgm:prSet>
      <dgm:spPr/>
      <dgm:t>
        <a:bodyPr/>
        <a:lstStyle/>
        <a:p>
          <a:endParaRPr lang="zh-TW" altLang="en-US"/>
        </a:p>
      </dgm:t>
    </dgm:pt>
    <dgm:pt modelId="{217EC2D5-D70A-4EB4-90E8-8BB95B6D0906}" type="pres">
      <dgm:prSet presAssocID="{CC561316-B679-4202-BD90-65B5A0698996}" presName="childText" presStyleLbl="revTx" presStyleIdx="1" presStyleCnt="3">
        <dgm:presLayoutVars>
          <dgm:bulletEnabled val="1"/>
        </dgm:presLayoutVars>
      </dgm:prSet>
      <dgm:spPr/>
      <dgm:t>
        <a:bodyPr/>
        <a:lstStyle/>
        <a:p>
          <a:endParaRPr lang="zh-TW" altLang="en-US"/>
        </a:p>
      </dgm:t>
    </dgm:pt>
    <dgm:pt modelId="{A196A28D-A9E7-4294-B020-4D3894CFA753}" type="pres">
      <dgm:prSet presAssocID="{11414F10-CBF7-4D64-9F25-7F440FFB5417}" presName="parentText" presStyleLbl="node1" presStyleIdx="2" presStyleCnt="3">
        <dgm:presLayoutVars>
          <dgm:chMax val="0"/>
          <dgm:bulletEnabled val="1"/>
        </dgm:presLayoutVars>
      </dgm:prSet>
      <dgm:spPr/>
      <dgm:t>
        <a:bodyPr/>
        <a:lstStyle/>
        <a:p>
          <a:endParaRPr lang="zh-TW" altLang="en-US"/>
        </a:p>
      </dgm:t>
    </dgm:pt>
    <dgm:pt modelId="{42982FF7-7DA0-4BF6-9C80-555807E2D658}" type="pres">
      <dgm:prSet presAssocID="{11414F10-CBF7-4D64-9F25-7F440FFB5417}" presName="childText" presStyleLbl="revTx" presStyleIdx="2" presStyleCnt="3">
        <dgm:presLayoutVars>
          <dgm:bulletEnabled val="1"/>
        </dgm:presLayoutVars>
      </dgm:prSet>
      <dgm:spPr/>
      <dgm:t>
        <a:bodyPr/>
        <a:lstStyle/>
        <a:p>
          <a:endParaRPr lang="zh-TW" altLang="en-US"/>
        </a:p>
      </dgm:t>
    </dgm:pt>
  </dgm:ptLst>
  <dgm:cxnLst>
    <dgm:cxn modelId="{B80E529E-AC39-4DF9-8299-3F248DB165E2}" srcId="{CC561316-B679-4202-BD90-65B5A0698996}" destId="{736A9F0F-3DA8-47C5-A1C3-632C1F07B2ED}" srcOrd="0" destOrd="0" parTransId="{90F8CC99-BE9B-43A1-A548-8E2441C6A596}" sibTransId="{6D281A3E-D041-4CDB-A958-B114DE60E891}"/>
    <dgm:cxn modelId="{20AA6A79-50EE-4642-88A9-066D9F4F01C6}" type="presOf" srcId="{23D175EE-E8FC-4695-AAAF-A69692672012}" destId="{E9BC4403-7AFC-45C9-9F2A-105209263DD6}" srcOrd="0" destOrd="1" presId="urn:microsoft.com/office/officeart/2005/8/layout/vList2"/>
    <dgm:cxn modelId="{427B0657-1958-4A27-BC63-EF6DD07C6446}" srcId="{8F161FD5-5AB5-4BBC-9E46-CDF9CA5D6CC3}" destId="{23D175EE-E8FC-4695-AAAF-A69692672012}" srcOrd="1" destOrd="0" parTransId="{42DAC486-0C47-4785-AA41-365BFE86562C}" sibTransId="{4741F38C-4560-4887-9C7A-CECE5A0FD0D2}"/>
    <dgm:cxn modelId="{04F76DC7-D386-41BA-A28B-30408F426621}" srcId="{675FCF17-20B8-4D26-8762-8C46E6A01246}" destId="{8F161FD5-5AB5-4BBC-9E46-CDF9CA5D6CC3}" srcOrd="0" destOrd="0" parTransId="{1651809F-F2D4-4001-9478-E42DBA7C3D00}" sibTransId="{1521B904-C577-4723-955D-51FF81D0F488}"/>
    <dgm:cxn modelId="{EE8605F8-23C5-4C23-9EED-45EE5049F604}" type="presOf" srcId="{8F161FD5-5AB5-4BBC-9E46-CDF9CA5D6CC3}" destId="{DC468CB4-B374-448E-A3F4-4026CCE25B46}" srcOrd="0" destOrd="0" presId="urn:microsoft.com/office/officeart/2005/8/layout/vList2"/>
    <dgm:cxn modelId="{A28EC6DF-535F-4392-9224-504A10E942C1}" type="presOf" srcId="{11414F10-CBF7-4D64-9F25-7F440FFB5417}" destId="{A196A28D-A9E7-4294-B020-4D3894CFA753}" srcOrd="0" destOrd="0" presId="urn:microsoft.com/office/officeart/2005/8/layout/vList2"/>
    <dgm:cxn modelId="{9DE8CF33-0E32-46FB-BD27-353F232C8ADA}" type="presOf" srcId="{675FCF17-20B8-4D26-8762-8C46E6A01246}" destId="{EFCF7970-8DC3-4D5B-B834-3305426D526A}" srcOrd="0" destOrd="0" presId="urn:microsoft.com/office/officeart/2005/8/layout/vList2"/>
    <dgm:cxn modelId="{DFE2DDD7-EBDF-44CE-B626-8778B8251A9B}" type="presOf" srcId="{736A9F0F-3DA8-47C5-A1C3-632C1F07B2ED}" destId="{217EC2D5-D70A-4EB4-90E8-8BB95B6D0906}" srcOrd="0" destOrd="0" presId="urn:microsoft.com/office/officeart/2005/8/layout/vList2"/>
    <dgm:cxn modelId="{B7991010-3AB5-42FC-97B0-2FB5DEA2FB8D}" srcId="{11414F10-CBF7-4D64-9F25-7F440FFB5417}" destId="{1B192717-A3CE-4D7B-8D4D-E1452F7DA567}" srcOrd="0" destOrd="0" parTransId="{1EA1204C-2EF7-45A5-A718-30785E4E8E13}" sibTransId="{E79722D0-AEED-4735-9EDE-607BE15C155A}"/>
    <dgm:cxn modelId="{917211AE-17F3-4228-A093-3366B1A17090}" srcId="{8F161FD5-5AB5-4BBC-9E46-CDF9CA5D6CC3}" destId="{F501149B-9C6A-49B0-97AE-4956AC973436}" srcOrd="0" destOrd="0" parTransId="{02B4E505-3561-49ED-B75D-A7DA186710AD}" sibTransId="{05580129-011D-4BDA-A6A0-3971A57C188F}"/>
    <dgm:cxn modelId="{8F9D662E-6630-45FE-8F85-EA7520A46869}" srcId="{675FCF17-20B8-4D26-8762-8C46E6A01246}" destId="{11414F10-CBF7-4D64-9F25-7F440FFB5417}" srcOrd="2" destOrd="0" parTransId="{56F1A4EE-97D3-4DA0-ACD3-9F87B5FC6022}" sibTransId="{E9AF6191-1567-418F-BA8B-C918B1A82328}"/>
    <dgm:cxn modelId="{C6B036BE-2D1A-4516-8D69-4E778FC3245F}" type="presOf" srcId="{F501149B-9C6A-49B0-97AE-4956AC973436}" destId="{E9BC4403-7AFC-45C9-9F2A-105209263DD6}" srcOrd="0" destOrd="0" presId="urn:microsoft.com/office/officeart/2005/8/layout/vList2"/>
    <dgm:cxn modelId="{7819BA9B-4B3D-43E6-8116-E38A54A42837}" type="presOf" srcId="{1B192717-A3CE-4D7B-8D4D-E1452F7DA567}" destId="{42982FF7-7DA0-4BF6-9C80-555807E2D658}" srcOrd="0" destOrd="0" presId="urn:microsoft.com/office/officeart/2005/8/layout/vList2"/>
    <dgm:cxn modelId="{98F1B23F-673C-45D4-AA58-FBFD6F832B11}" type="presOf" srcId="{E8406CC7-BA73-419A-B7C2-7B022D0C7600}" destId="{217EC2D5-D70A-4EB4-90E8-8BB95B6D0906}" srcOrd="0" destOrd="1" presId="urn:microsoft.com/office/officeart/2005/8/layout/vList2"/>
    <dgm:cxn modelId="{9D6A2A98-40DB-4FD8-9E93-A5F7C025EB02}" type="presOf" srcId="{CC561316-B679-4202-BD90-65B5A0698996}" destId="{1239E7BC-CCF4-4A5B-ADA9-3423FF52EEDE}" srcOrd="0" destOrd="0" presId="urn:microsoft.com/office/officeart/2005/8/layout/vList2"/>
    <dgm:cxn modelId="{AF641E7D-1CFC-47A9-9C2D-0E7887140150}" srcId="{675FCF17-20B8-4D26-8762-8C46E6A01246}" destId="{CC561316-B679-4202-BD90-65B5A0698996}" srcOrd="1" destOrd="0" parTransId="{8DCBF57E-4D84-4B22-94EE-904912CDAD0C}" sibTransId="{7634001C-CB2E-444E-82E5-EE67004E4EA5}"/>
    <dgm:cxn modelId="{BD1E74EB-FE13-4ABD-BA3D-0C3264F6BD5F}" srcId="{CC561316-B679-4202-BD90-65B5A0698996}" destId="{E8406CC7-BA73-419A-B7C2-7B022D0C7600}" srcOrd="1" destOrd="0" parTransId="{FB628902-37C9-4AE9-AD3D-37E2208C2B41}" sibTransId="{51E648D4-2A4D-4221-A335-B60134008939}"/>
    <dgm:cxn modelId="{BB470A40-311B-4C05-B41D-9821544BE62D}" type="presParOf" srcId="{EFCF7970-8DC3-4D5B-B834-3305426D526A}" destId="{DC468CB4-B374-448E-A3F4-4026CCE25B46}" srcOrd="0" destOrd="0" presId="urn:microsoft.com/office/officeart/2005/8/layout/vList2"/>
    <dgm:cxn modelId="{01505B72-2F66-4EFF-AD23-08375E082668}" type="presParOf" srcId="{EFCF7970-8DC3-4D5B-B834-3305426D526A}" destId="{E9BC4403-7AFC-45C9-9F2A-105209263DD6}" srcOrd="1" destOrd="0" presId="urn:microsoft.com/office/officeart/2005/8/layout/vList2"/>
    <dgm:cxn modelId="{D18533AD-1F34-4EBA-8004-E26EABC10663}" type="presParOf" srcId="{EFCF7970-8DC3-4D5B-B834-3305426D526A}" destId="{1239E7BC-CCF4-4A5B-ADA9-3423FF52EEDE}" srcOrd="2" destOrd="0" presId="urn:microsoft.com/office/officeart/2005/8/layout/vList2"/>
    <dgm:cxn modelId="{1701C722-C93A-43B6-836D-27B7E61AA885}" type="presParOf" srcId="{EFCF7970-8DC3-4D5B-B834-3305426D526A}" destId="{217EC2D5-D70A-4EB4-90E8-8BB95B6D0906}" srcOrd="3" destOrd="0" presId="urn:microsoft.com/office/officeart/2005/8/layout/vList2"/>
    <dgm:cxn modelId="{962D8921-95B9-4041-951F-55F7A0A4E160}" type="presParOf" srcId="{EFCF7970-8DC3-4D5B-B834-3305426D526A}" destId="{A196A28D-A9E7-4294-B020-4D3894CFA753}" srcOrd="4" destOrd="0" presId="urn:microsoft.com/office/officeart/2005/8/layout/vList2"/>
    <dgm:cxn modelId="{C20D4768-35F9-425A-9571-3410C88A976F}" type="presParOf" srcId="{EFCF7970-8DC3-4D5B-B834-3305426D526A}" destId="{42982FF7-7DA0-4BF6-9C80-555807E2D658}" srcOrd="5"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468CB4-B374-448E-A3F4-4026CCE25B46}">
      <dsp:nvSpPr>
        <dsp:cNvPr id="0" name=""/>
        <dsp:cNvSpPr/>
      </dsp:nvSpPr>
      <dsp:spPr>
        <a:xfrm>
          <a:off x="0" y="31151"/>
          <a:ext cx="8008220" cy="721524"/>
        </a:xfrm>
        <a:prstGeom prst="roundRect">
          <a:avLst/>
        </a:prstGeom>
        <a:solidFill>
          <a:srgbClr val="00B05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altLang="en-US" sz="2300" b="1" i="0" kern="1200" baseline="0" dirty="0" smtClean="0">
              <a:latin typeface="微軟正黑體" pitchFamily="34" charset="-120"/>
              <a:ea typeface="微軟正黑體" pitchFamily="34" charset="-120"/>
            </a:rPr>
            <a:t>機敏</a:t>
          </a:r>
          <a:r>
            <a:rPr lang="zh-TW" sz="2300" b="1" i="0" kern="1200" baseline="0" dirty="0" smtClean="0">
              <a:latin typeface="微軟正黑體" pitchFamily="34" charset="-120"/>
              <a:ea typeface="微軟正黑體" pitchFamily="34" charset="-120"/>
            </a:rPr>
            <a:t>資料外洩</a:t>
          </a:r>
          <a:r>
            <a:rPr lang="en-US" altLang="zh-TW" sz="2300" b="1" i="0" kern="1200" baseline="0" dirty="0" smtClean="0">
              <a:latin typeface="微軟正黑體" pitchFamily="34" charset="-120"/>
              <a:ea typeface="微軟正黑體" pitchFamily="34" charset="-120"/>
            </a:rPr>
            <a:t> </a:t>
          </a:r>
          <a:r>
            <a:rPr lang="zh-TW" altLang="en-US" sz="2300" b="1" i="0" kern="1200" baseline="0" dirty="0" smtClean="0">
              <a:latin typeface="微軟正黑體" pitchFamily="34" charset="-120"/>
              <a:ea typeface="微軟正黑體" pitchFamily="34" charset="-120"/>
            </a:rPr>
            <a:t>管控困難</a:t>
          </a:r>
          <a:endParaRPr lang="zh-TW" sz="2300" kern="1200" dirty="0">
            <a:latin typeface="微軟正黑體" pitchFamily="34" charset="-120"/>
            <a:ea typeface="微軟正黑體" pitchFamily="34" charset="-120"/>
          </a:endParaRPr>
        </a:p>
      </dsp:txBody>
      <dsp:txXfrm>
        <a:off x="0" y="31151"/>
        <a:ext cx="8008220" cy="721524"/>
      </dsp:txXfrm>
    </dsp:sp>
    <dsp:sp modelId="{E9BC4403-7AFC-45C9-9F2A-105209263DD6}">
      <dsp:nvSpPr>
        <dsp:cNvPr id="0" name=""/>
        <dsp:cNvSpPr/>
      </dsp:nvSpPr>
      <dsp:spPr>
        <a:xfrm>
          <a:off x="0" y="752676"/>
          <a:ext cx="8008220" cy="12140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26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zh-TW" sz="1800" b="1" i="0" kern="1200" baseline="0" dirty="0" smtClean="0">
              <a:latin typeface="微軟正黑體" pitchFamily="34" charset="-120"/>
              <a:ea typeface="微軟正黑體" pitchFamily="34" charset="-120"/>
            </a:rPr>
            <a:t>行動裝置</a:t>
          </a:r>
          <a:r>
            <a:rPr lang="zh-TW" altLang="en-US" sz="1800" b="1" i="0" kern="1200" baseline="0" dirty="0" smtClean="0">
              <a:latin typeface="微軟正黑體" pitchFamily="34" charset="-120"/>
              <a:ea typeface="微軟正黑體" pitchFamily="34" charset="-120"/>
            </a:rPr>
            <a:t>儲雖便利卻容易遺失造成資料外洩。</a:t>
          </a:r>
          <a:endParaRPr lang="zh-TW" sz="1800" kern="1200" dirty="0">
            <a:latin typeface="微軟正黑體" pitchFamily="34" charset="-120"/>
            <a:ea typeface="微軟正黑體" pitchFamily="34" charset="-120"/>
          </a:endParaRPr>
        </a:p>
        <a:p>
          <a:pPr marL="171450" lvl="1" indent="-171450" algn="l" defTabSz="800100">
            <a:lnSpc>
              <a:spcPct val="90000"/>
            </a:lnSpc>
            <a:spcBef>
              <a:spcPct val="0"/>
            </a:spcBef>
            <a:spcAft>
              <a:spcPct val="20000"/>
            </a:spcAft>
            <a:buChar char="••"/>
          </a:pPr>
          <a:r>
            <a:rPr lang="zh-TW" altLang="en-US" sz="1800" b="1" kern="1200" dirty="0" smtClean="0">
              <a:latin typeface="微軟正黑體" pitchFamily="34" charset="-120"/>
              <a:ea typeface="微軟正黑體" pitchFamily="34" charset="-120"/>
            </a:rPr>
            <a:t>行動裝置以</a:t>
          </a:r>
          <a:r>
            <a:rPr lang="en-US" altLang="zh-TW" sz="1800" b="1" kern="1200" dirty="0" smtClean="0">
              <a:latin typeface="微軟正黑體" pitchFamily="34" charset="-120"/>
              <a:ea typeface="微軟正黑體" pitchFamily="34" charset="-120"/>
            </a:rPr>
            <a:t>3/4g</a:t>
          </a:r>
          <a:r>
            <a:rPr lang="zh-TW" altLang="en-US" sz="1800" b="1" kern="1200" dirty="0" smtClean="0">
              <a:latin typeface="微軟正黑體" pitchFamily="34" charset="-120"/>
              <a:ea typeface="微軟正黑體" pitchFamily="34" charset="-120"/>
            </a:rPr>
            <a:t>網路連上</a:t>
          </a:r>
          <a:r>
            <a:rPr lang="en-US" altLang="zh-TW" sz="1800" b="1" kern="1200" dirty="0" smtClean="0">
              <a:latin typeface="微軟正黑體" pitchFamily="34" charset="-120"/>
              <a:ea typeface="微軟正黑體" pitchFamily="34" charset="-120"/>
            </a:rPr>
            <a:t>Internet</a:t>
          </a:r>
          <a:r>
            <a:rPr lang="zh-TW" altLang="en-US" sz="1800" b="1" kern="1200" dirty="0" smtClean="0">
              <a:latin typeface="微軟正黑體" pitchFamily="34" charset="-120"/>
              <a:ea typeface="微軟正黑體" pitchFamily="34" charset="-120"/>
            </a:rPr>
            <a:t>，透過</a:t>
          </a:r>
          <a:r>
            <a:rPr lang="en-US" altLang="zh-TW" sz="1800" b="1" kern="1200" dirty="0" smtClean="0">
              <a:latin typeface="微軟正黑體" pitchFamily="34" charset="-120"/>
              <a:ea typeface="微軟正黑體" pitchFamily="34" charset="-120"/>
            </a:rPr>
            <a:t>e-mail</a:t>
          </a:r>
          <a:r>
            <a:rPr lang="zh-TW" altLang="en-US" sz="1800" b="1" i="0" kern="1200" baseline="0" dirty="0" smtClean="0">
              <a:latin typeface="微軟正黑體" pitchFamily="34" charset="-120"/>
              <a:ea typeface="微軟正黑體" pitchFamily="34" charset="-120"/>
            </a:rPr>
            <a:t>或</a:t>
          </a:r>
          <a:r>
            <a:rPr lang="zh-TW" sz="1800" b="1" i="0" kern="1200" baseline="0" dirty="0" smtClean="0">
              <a:latin typeface="微軟正黑體" pitchFamily="34" charset="-120"/>
              <a:ea typeface="微軟正黑體" pitchFamily="34" charset="-120"/>
            </a:rPr>
            <a:t>網路空間</a:t>
          </a:r>
          <a:r>
            <a:rPr lang="zh-TW" altLang="en-US" sz="1800" b="1" i="0" kern="1200" baseline="0" dirty="0" smtClean="0">
              <a:latin typeface="微軟正黑體" pitchFamily="34" charset="-120"/>
              <a:ea typeface="微軟正黑體" pitchFamily="34" charset="-120"/>
            </a:rPr>
            <a:t>傳遞私密資料，難以</a:t>
          </a:r>
          <a:r>
            <a:rPr lang="zh-TW" altLang="en-US" sz="1800" b="1" kern="1200" dirty="0" smtClean="0">
              <a:latin typeface="微軟正黑體" pitchFamily="34" charset="-120"/>
              <a:ea typeface="微軟正黑體" pitchFamily="34" charset="-120"/>
            </a:rPr>
            <a:t>管理監控。</a:t>
          </a:r>
          <a:endParaRPr lang="zh-TW" sz="1800" b="1" kern="1200" dirty="0">
            <a:latin typeface="微軟正黑體" pitchFamily="34" charset="-120"/>
            <a:ea typeface="微軟正黑體" pitchFamily="34" charset="-120"/>
          </a:endParaRPr>
        </a:p>
      </dsp:txBody>
      <dsp:txXfrm>
        <a:off x="0" y="752676"/>
        <a:ext cx="8008220" cy="1214055"/>
      </dsp:txXfrm>
    </dsp:sp>
    <dsp:sp modelId="{1239E7BC-CCF4-4A5B-ADA9-3423FF52EEDE}">
      <dsp:nvSpPr>
        <dsp:cNvPr id="0" name=""/>
        <dsp:cNvSpPr/>
      </dsp:nvSpPr>
      <dsp:spPr>
        <a:xfrm>
          <a:off x="0" y="1966731"/>
          <a:ext cx="8008220" cy="721524"/>
        </a:xfrm>
        <a:prstGeom prst="roundRect">
          <a:avLst/>
        </a:prstGeom>
        <a:solidFill>
          <a:schemeClr val="tx2">
            <a:lumMod val="60000"/>
            <a:lumOff val="4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sz="2300" b="1" i="0" kern="1200" baseline="0" dirty="0" smtClean="0">
              <a:latin typeface="微軟正黑體" pitchFamily="34" charset="-120"/>
              <a:ea typeface="微軟正黑體" pitchFamily="34" charset="-120"/>
            </a:rPr>
            <a:t>惡意程式</a:t>
          </a:r>
          <a:r>
            <a:rPr lang="zh-TW" altLang="en-US" sz="2300" b="1" i="0" kern="1200" baseline="0" dirty="0" smtClean="0">
              <a:latin typeface="微軟正黑體" pitchFamily="34" charset="-120"/>
              <a:ea typeface="微軟正黑體" pitchFamily="34" charset="-120"/>
            </a:rPr>
            <a:t>氾濫</a:t>
          </a:r>
          <a:endParaRPr lang="zh-TW" sz="2300" kern="1200" dirty="0">
            <a:latin typeface="微軟正黑體" pitchFamily="34" charset="-120"/>
            <a:ea typeface="微軟正黑體" pitchFamily="34" charset="-120"/>
          </a:endParaRPr>
        </a:p>
      </dsp:txBody>
      <dsp:txXfrm>
        <a:off x="0" y="1966731"/>
        <a:ext cx="8008220" cy="721524"/>
      </dsp:txXfrm>
    </dsp:sp>
    <dsp:sp modelId="{217EC2D5-D70A-4EB4-90E8-8BB95B6D0906}">
      <dsp:nvSpPr>
        <dsp:cNvPr id="0" name=""/>
        <dsp:cNvSpPr/>
      </dsp:nvSpPr>
      <dsp:spPr>
        <a:xfrm>
          <a:off x="0" y="2688255"/>
          <a:ext cx="8008220" cy="8569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26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en-US" altLang="zh-TW" sz="1800" b="1" i="0" kern="1200" baseline="0" dirty="0" smtClean="0">
              <a:latin typeface="微軟正黑體" pitchFamily="34" charset="-120"/>
              <a:ea typeface="微軟正黑體" pitchFamily="34" charset="-120"/>
            </a:rPr>
            <a:t>Android</a:t>
          </a:r>
          <a:r>
            <a:rPr lang="zh-TW" sz="1800" b="1" i="0" kern="1200" baseline="0" dirty="0" smtClean="0">
              <a:latin typeface="微軟正黑體" pitchFamily="34" charset="-120"/>
              <a:ea typeface="微軟正黑體" pitchFamily="34" charset="-120"/>
            </a:rPr>
            <a:t>程式</a:t>
          </a:r>
          <a:r>
            <a:rPr lang="zh-TW" altLang="en-US" sz="1800" b="1" i="0" kern="1200" baseline="0" dirty="0" smtClean="0">
              <a:latin typeface="微軟正黑體" pitchFamily="34" charset="-120"/>
              <a:ea typeface="微軟正黑體" pitchFamily="34" charset="-120"/>
            </a:rPr>
            <a:t>上架未經嚴格審查，惡意程式可魚目混珠。</a:t>
          </a:r>
          <a:endParaRPr lang="zh-TW" sz="1800" kern="1200" dirty="0">
            <a:latin typeface="微軟正黑體" pitchFamily="34" charset="-120"/>
            <a:ea typeface="微軟正黑體" pitchFamily="34" charset="-120"/>
          </a:endParaRPr>
        </a:p>
        <a:p>
          <a:pPr marL="171450" lvl="1" indent="-171450" algn="l" defTabSz="800100">
            <a:lnSpc>
              <a:spcPct val="90000"/>
            </a:lnSpc>
            <a:spcBef>
              <a:spcPct val="0"/>
            </a:spcBef>
            <a:spcAft>
              <a:spcPct val="20000"/>
            </a:spcAft>
            <a:buChar char="••"/>
          </a:pPr>
          <a:r>
            <a:rPr lang="zh-TW" altLang="en-US" sz="1800" b="1" i="0" kern="1200" baseline="0" dirty="0" smtClean="0">
              <a:latin typeface="微軟正黑體" pitchFamily="34" charset="-120"/>
              <a:ea typeface="微軟正黑體" pitchFamily="34" charset="-120"/>
            </a:rPr>
            <a:t>攻擊者透過詐騙簡訊或是釣魚連結欺騙使用者安裝惡意程式。</a:t>
          </a:r>
          <a:endParaRPr lang="zh-TW" altLang="zh-TW" sz="1800" b="1" i="0" kern="1200" baseline="0" dirty="0">
            <a:latin typeface="微軟正黑體" pitchFamily="34" charset="-120"/>
            <a:ea typeface="微軟正黑體" pitchFamily="34" charset="-120"/>
          </a:endParaRPr>
        </a:p>
      </dsp:txBody>
      <dsp:txXfrm>
        <a:off x="0" y="2688255"/>
        <a:ext cx="8008220" cy="856980"/>
      </dsp:txXfrm>
    </dsp:sp>
    <dsp:sp modelId="{A196A28D-A9E7-4294-B020-4D3894CFA753}">
      <dsp:nvSpPr>
        <dsp:cNvPr id="0" name=""/>
        <dsp:cNvSpPr/>
      </dsp:nvSpPr>
      <dsp:spPr>
        <a:xfrm>
          <a:off x="0" y="3545235"/>
          <a:ext cx="8008220" cy="721524"/>
        </a:xfrm>
        <a:prstGeom prst="roundRect">
          <a:avLst/>
        </a:prstGeom>
        <a:solidFill>
          <a:srgbClr val="FFC000"/>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sz="2300" b="1" i="0" kern="1200" baseline="0" dirty="0" smtClean="0">
              <a:latin typeface="微軟正黑體" pitchFamily="34" charset="-120"/>
              <a:ea typeface="微軟正黑體" pitchFamily="34" charset="-120"/>
            </a:rPr>
            <a:t>程式安全漏洞</a:t>
          </a:r>
          <a:endParaRPr lang="zh-TW" sz="2300" kern="1200" dirty="0">
            <a:latin typeface="微軟正黑體" pitchFamily="34" charset="-120"/>
            <a:ea typeface="微軟正黑體" pitchFamily="34" charset="-120"/>
          </a:endParaRPr>
        </a:p>
      </dsp:txBody>
      <dsp:txXfrm>
        <a:off x="0" y="3545235"/>
        <a:ext cx="8008220" cy="721524"/>
      </dsp:txXfrm>
    </dsp:sp>
    <dsp:sp modelId="{42982FF7-7DA0-4BF6-9C80-555807E2D658}">
      <dsp:nvSpPr>
        <dsp:cNvPr id="0" name=""/>
        <dsp:cNvSpPr/>
      </dsp:nvSpPr>
      <dsp:spPr>
        <a:xfrm>
          <a:off x="0" y="4266759"/>
          <a:ext cx="8008220" cy="416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261"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zh-TW" sz="1800" b="1" i="0" kern="1200" baseline="0" dirty="0" smtClean="0">
              <a:latin typeface="微軟正黑體" pitchFamily="34" charset="-120"/>
              <a:ea typeface="微軟正黑體" pitchFamily="34" charset="-120"/>
            </a:rPr>
            <a:t>應用程式</a:t>
          </a:r>
          <a:r>
            <a:rPr lang="zh-TW" altLang="en-US" sz="1800" b="1" i="0" kern="1200" baseline="0" dirty="0" smtClean="0">
              <a:latin typeface="微軟正黑體" pitchFamily="34" charset="-120"/>
              <a:ea typeface="微軟正黑體" pitchFamily="34" charset="-120"/>
            </a:rPr>
            <a:t>隱含</a:t>
          </a:r>
          <a:r>
            <a:rPr lang="zh-TW" sz="1800" b="1" i="0" kern="1200" baseline="0" dirty="0" smtClean="0">
              <a:latin typeface="微軟正黑體" pitchFamily="34" charset="-120"/>
              <a:ea typeface="微軟正黑體" pitchFamily="34" charset="-120"/>
            </a:rPr>
            <a:t>安全漏洞</a:t>
          </a:r>
          <a:r>
            <a:rPr lang="zh-TW" altLang="en-US" sz="1800" b="1" i="0" kern="1200" baseline="0" dirty="0" smtClean="0">
              <a:latin typeface="微軟正黑體" pitchFamily="34" charset="-120"/>
              <a:ea typeface="微軟正黑體" pitchFamily="34" charset="-120"/>
            </a:rPr>
            <a:t>，造成用戶隱私財產損失</a:t>
          </a:r>
          <a:endParaRPr lang="zh-TW" sz="1800" kern="1200" dirty="0">
            <a:latin typeface="微軟正黑體" pitchFamily="34" charset="-120"/>
            <a:ea typeface="微軟正黑體" pitchFamily="34" charset="-120"/>
          </a:endParaRPr>
        </a:p>
      </dsp:txBody>
      <dsp:txXfrm>
        <a:off x="0" y="4266759"/>
        <a:ext cx="8008220" cy="41658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189" cy="496332"/>
          </a:xfrm>
          <a:prstGeom prst="rect">
            <a:avLst/>
          </a:prstGeom>
        </p:spPr>
        <p:txBody>
          <a:bodyPr vert="horz" lIns="91266" tIns="45633" rIns="91266" bIns="45633" rtlCol="0"/>
          <a:lstStyle>
            <a:lvl1pPr algn="l">
              <a:defRPr sz="1200">
                <a:latin typeface="Arial" charset="0"/>
                <a:ea typeface="新細明體" charset="-120"/>
              </a:defRPr>
            </a:lvl1pPr>
          </a:lstStyle>
          <a:p>
            <a:pPr>
              <a:defRPr/>
            </a:pPr>
            <a:endParaRPr lang="zh-TW" altLang="en-US"/>
          </a:p>
        </p:txBody>
      </p:sp>
      <p:sp>
        <p:nvSpPr>
          <p:cNvPr id="3" name="日期版面配置區 2"/>
          <p:cNvSpPr>
            <a:spLocks noGrp="1"/>
          </p:cNvSpPr>
          <p:nvPr>
            <p:ph type="dt" sz="quarter" idx="1"/>
          </p:nvPr>
        </p:nvSpPr>
        <p:spPr>
          <a:xfrm>
            <a:off x="3849899" y="0"/>
            <a:ext cx="2946189" cy="496332"/>
          </a:xfrm>
          <a:prstGeom prst="rect">
            <a:avLst/>
          </a:prstGeom>
        </p:spPr>
        <p:txBody>
          <a:bodyPr vert="horz" lIns="91266" tIns="45633" rIns="91266" bIns="45633" rtlCol="0"/>
          <a:lstStyle>
            <a:lvl1pPr algn="r">
              <a:defRPr sz="1200" smtClean="0">
                <a:latin typeface="Arial" charset="0"/>
                <a:ea typeface="新細明體" charset="-120"/>
              </a:defRPr>
            </a:lvl1pPr>
          </a:lstStyle>
          <a:p>
            <a:pPr>
              <a:defRPr/>
            </a:pPr>
            <a:fld id="{A738EF19-AEF8-40F9-8EA6-470EA122D386}" type="datetimeFigureOut">
              <a:rPr lang="zh-TW" altLang="en-US"/>
              <a:pPr>
                <a:defRPr/>
              </a:pPr>
              <a:t>2014/8/20</a:t>
            </a:fld>
            <a:endParaRPr lang="zh-TW" altLang="en-US"/>
          </a:p>
        </p:txBody>
      </p:sp>
      <p:sp>
        <p:nvSpPr>
          <p:cNvPr id="4" name="頁尾版面配置區 3"/>
          <p:cNvSpPr>
            <a:spLocks noGrp="1"/>
          </p:cNvSpPr>
          <p:nvPr>
            <p:ph type="ftr" sz="quarter" idx="2"/>
          </p:nvPr>
        </p:nvSpPr>
        <p:spPr>
          <a:xfrm>
            <a:off x="0" y="9428715"/>
            <a:ext cx="2946189" cy="496332"/>
          </a:xfrm>
          <a:prstGeom prst="rect">
            <a:avLst/>
          </a:prstGeom>
        </p:spPr>
        <p:txBody>
          <a:bodyPr vert="horz" lIns="91266" tIns="45633" rIns="91266" bIns="45633" rtlCol="0" anchor="b"/>
          <a:lstStyle>
            <a:lvl1pPr algn="l">
              <a:defRPr sz="1200">
                <a:latin typeface="Arial" charset="0"/>
                <a:ea typeface="新細明體" charset="-120"/>
              </a:defRPr>
            </a:lvl1pPr>
          </a:lstStyle>
          <a:p>
            <a:pPr>
              <a:defRPr/>
            </a:pPr>
            <a:endParaRPr lang="zh-TW" altLang="en-US"/>
          </a:p>
        </p:txBody>
      </p:sp>
      <p:sp>
        <p:nvSpPr>
          <p:cNvPr id="5" name="投影片編號版面配置區 4"/>
          <p:cNvSpPr>
            <a:spLocks noGrp="1"/>
          </p:cNvSpPr>
          <p:nvPr>
            <p:ph type="sldNum" sz="quarter" idx="3"/>
          </p:nvPr>
        </p:nvSpPr>
        <p:spPr>
          <a:xfrm>
            <a:off x="3849899" y="9428715"/>
            <a:ext cx="2946189" cy="496332"/>
          </a:xfrm>
          <a:prstGeom prst="rect">
            <a:avLst/>
          </a:prstGeom>
        </p:spPr>
        <p:txBody>
          <a:bodyPr vert="horz" lIns="91266" tIns="45633" rIns="91266" bIns="45633" rtlCol="0" anchor="b"/>
          <a:lstStyle>
            <a:lvl1pPr algn="r">
              <a:defRPr sz="1200" smtClean="0">
                <a:latin typeface="Arial" charset="0"/>
                <a:ea typeface="新細明體" charset="-120"/>
              </a:defRPr>
            </a:lvl1pPr>
          </a:lstStyle>
          <a:p>
            <a:pPr>
              <a:defRPr/>
            </a:pPr>
            <a:fld id="{7CD1FC53-8CFE-47FA-92DC-3C743CC79406}" type="slidenum">
              <a:rPr lang="zh-TW" altLang="en-US"/>
              <a:pPr>
                <a:defRPr/>
              </a:pPr>
              <a:t>‹#›</a:t>
            </a:fld>
            <a:endParaRPr lang="zh-TW" altLang="en-US"/>
          </a:p>
        </p:txBody>
      </p:sp>
    </p:spTree>
    <p:extLst>
      <p:ext uri="{BB962C8B-B14F-4D97-AF65-F5344CB8AC3E}">
        <p14:creationId xmlns="" xmlns:p14="http://schemas.microsoft.com/office/powerpoint/2010/main" val="2737114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189" cy="496332"/>
          </a:xfrm>
          <a:prstGeom prst="rect">
            <a:avLst/>
          </a:prstGeom>
        </p:spPr>
        <p:txBody>
          <a:bodyPr vert="horz" lIns="91266" tIns="45633" rIns="91266" bIns="45633" rtlCol="0"/>
          <a:lstStyle>
            <a:lvl1pPr algn="l" fontAlgn="auto">
              <a:spcBef>
                <a:spcPts val="0"/>
              </a:spcBef>
              <a:spcAft>
                <a:spcPts val="0"/>
              </a:spcAft>
              <a:defRPr kumimoji="0" sz="1200">
                <a:latin typeface="+mn-lt"/>
                <a:ea typeface="+mn-ea"/>
              </a:defRPr>
            </a:lvl1pPr>
          </a:lstStyle>
          <a:p>
            <a:pPr>
              <a:defRPr/>
            </a:pPr>
            <a:endParaRPr lang="zh-TW" altLang="en-US"/>
          </a:p>
        </p:txBody>
      </p:sp>
      <p:sp>
        <p:nvSpPr>
          <p:cNvPr id="3" name="日期版面配置區 2"/>
          <p:cNvSpPr>
            <a:spLocks noGrp="1"/>
          </p:cNvSpPr>
          <p:nvPr>
            <p:ph type="dt" idx="1"/>
          </p:nvPr>
        </p:nvSpPr>
        <p:spPr>
          <a:xfrm>
            <a:off x="3849899" y="0"/>
            <a:ext cx="2946189" cy="496332"/>
          </a:xfrm>
          <a:prstGeom prst="rect">
            <a:avLst/>
          </a:prstGeom>
        </p:spPr>
        <p:txBody>
          <a:bodyPr vert="horz" lIns="91266" tIns="45633" rIns="91266" bIns="45633" rtlCol="0"/>
          <a:lstStyle>
            <a:lvl1pPr algn="r" fontAlgn="auto">
              <a:spcBef>
                <a:spcPts val="0"/>
              </a:spcBef>
              <a:spcAft>
                <a:spcPts val="0"/>
              </a:spcAft>
              <a:defRPr kumimoji="0" sz="1200">
                <a:latin typeface="+mn-lt"/>
                <a:ea typeface="+mn-ea"/>
              </a:defRPr>
            </a:lvl1pPr>
          </a:lstStyle>
          <a:p>
            <a:pPr>
              <a:defRPr/>
            </a:pPr>
            <a:fld id="{EFCADAEF-ED33-4F2C-93C7-F1C825C28321}" type="datetimeFigureOut">
              <a:rPr lang="zh-TW" altLang="en-US"/>
              <a:pPr>
                <a:defRPr/>
              </a:pPr>
              <a:t>2014/8/20</a:t>
            </a:fld>
            <a:endParaRPr lang="zh-TW" altLang="en-US"/>
          </a:p>
        </p:txBody>
      </p:sp>
      <p:sp>
        <p:nvSpPr>
          <p:cNvPr id="4" name="投影片圖像版面配置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266" tIns="45633" rIns="91266" bIns="45633" rtlCol="0" anchor="ctr"/>
          <a:lstStyle/>
          <a:p>
            <a:pPr lvl="0"/>
            <a:endParaRPr lang="zh-TW" altLang="en-US" noProof="0" smtClean="0"/>
          </a:p>
        </p:txBody>
      </p:sp>
      <p:sp>
        <p:nvSpPr>
          <p:cNvPr id="5" name="備忘稿版面配置區 4"/>
          <p:cNvSpPr>
            <a:spLocks noGrp="1"/>
          </p:cNvSpPr>
          <p:nvPr>
            <p:ph type="body" sz="quarter" idx="3"/>
          </p:nvPr>
        </p:nvSpPr>
        <p:spPr>
          <a:xfrm>
            <a:off x="679768" y="4715154"/>
            <a:ext cx="5438140" cy="4466987"/>
          </a:xfrm>
          <a:prstGeom prst="rect">
            <a:avLst/>
          </a:prstGeom>
        </p:spPr>
        <p:txBody>
          <a:bodyPr vert="horz" lIns="91266" tIns="45633" rIns="91266" bIns="45633" rtlCol="0">
            <a:normAutofit/>
          </a:bodyPr>
          <a:lstStyle/>
          <a:p>
            <a:pPr lvl="0"/>
            <a:r>
              <a:rPr lang="zh-TW" altLang="en-US" noProof="0" smtClean="0"/>
              <a:t>按一下以編輯母片文字樣式</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6" name="頁尾版面配置區 5"/>
          <p:cNvSpPr>
            <a:spLocks noGrp="1"/>
          </p:cNvSpPr>
          <p:nvPr>
            <p:ph type="ftr" sz="quarter" idx="4"/>
          </p:nvPr>
        </p:nvSpPr>
        <p:spPr>
          <a:xfrm>
            <a:off x="0" y="9428715"/>
            <a:ext cx="2946189" cy="496332"/>
          </a:xfrm>
          <a:prstGeom prst="rect">
            <a:avLst/>
          </a:prstGeom>
        </p:spPr>
        <p:txBody>
          <a:bodyPr vert="horz" lIns="91266" tIns="45633" rIns="91266" bIns="45633" rtlCol="0" anchor="b"/>
          <a:lstStyle>
            <a:lvl1pPr algn="l" fontAlgn="auto">
              <a:spcBef>
                <a:spcPts val="0"/>
              </a:spcBef>
              <a:spcAft>
                <a:spcPts val="0"/>
              </a:spcAft>
              <a:defRPr kumimoji="0" sz="1200">
                <a:latin typeface="+mn-lt"/>
                <a:ea typeface="+mn-ea"/>
              </a:defRPr>
            </a:lvl1pPr>
          </a:lstStyle>
          <a:p>
            <a:pPr>
              <a:defRPr/>
            </a:pPr>
            <a:endParaRPr lang="zh-TW" altLang="en-US"/>
          </a:p>
        </p:txBody>
      </p:sp>
      <p:sp>
        <p:nvSpPr>
          <p:cNvPr id="7" name="投影片編號版面配置區 6"/>
          <p:cNvSpPr>
            <a:spLocks noGrp="1"/>
          </p:cNvSpPr>
          <p:nvPr>
            <p:ph type="sldNum" sz="quarter" idx="5"/>
          </p:nvPr>
        </p:nvSpPr>
        <p:spPr>
          <a:xfrm>
            <a:off x="3849899" y="9428715"/>
            <a:ext cx="2946189" cy="496332"/>
          </a:xfrm>
          <a:prstGeom prst="rect">
            <a:avLst/>
          </a:prstGeom>
        </p:spPr>
        <p:txBody>
          <a:bodyPr vert="horz" lIns="91266" tIns="45633" rIns="91266" bIns="45633" rtlCol="0" anchor="b"/>
          <a:lstStyle>
            <a:lvl1pPr algn="r" fontAlgn="auto">
              <a:spcBef>
                <a:spcPts val="0"/>
              </a:spcBef>
              <a:spcAft>
                <a:spcPts val="0"/>
              </a:spcAft>
              <a:defRPr kumimoji="0" sz="1200">
                <a:latin typeface="+mn-lt"/>
                <a:ea typeface="+mn-ea"/>
              </a:defRPr>
            </a:lvl1pPr>
          </a:lstStyle>
          <a:p>
            <a:pPr>
              <a:defRPr/>
            </a:pPr>
            <a:fld id="{FC1E03FE-E821-4547-9BC0-A6E413AFFCE3}" type="slidenum">
              <a:rPr lang="zh-TW" altLang="en-US"/>
              <a:pPr>
                <a:defRPr/>
              </a:pPr>
              <a:t>‹#›</a:t>
            </a:fld>
            <a:endParaRPr lang="zh-TW" altLang="en-US"/>
          </a:p>
        </p:txBody>
      </p:sp>
    </p:spTree>
    <p:extLst>
      <p:ext uri="{BB962C8B-B14F-4D97-AF65-F5344CB8AC3E}">
        <p14:creationId xmlns="" xmlns:p14="http://schemas.microsoft.com/office/powerpoint/2010/main" val="28270465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a:t>
            </a:fld>
            <a:endParaRPr lang="zh-TW" altLang="en-US"/>
          </a:p>
        </p:txBody>
      </p:sp>
    </p:spTree>
    <p:extLst>
      <p:ext uri="{BB962C8B-B14F-4D97-AF65-F5344CB8AC3E}">
        <p14:creationId xmlns="" xmlns:p14="http://schemas.microsoft.com/office/powerpoint/2010/main" val="2605444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a:t>
            </a:fld>
            <a:endParaRPr lang="zh-TW" altLang="en-US"/>
          </a:p>
        </p:txBody>
      </p:sp>
    </p:spTree>
    <p:extLst>
      <p:ext uri="{BB962C8B-B14F-4D97-AF65-F5344CB8AC3E}">
        <p14:creationId xmlns="" xmlns:p14="http://schemas.microsoft.com/office/powerpoint/2010/main" val="558893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資安講求縱深防禦</a:t>
            </a:r>
            <a:r>
              <a:rPr lang="en-US" altLang="zh-TW" dirty="0" smtClean="0"/>
              <a:t>----</a:t>
            </a:r>
          </a:p>
          <a:p>
            <a:r>
              <a:rPr lang="zh-TW" altLang="en-US" dirty="0" smtClean="0"/>
              <a:t>資安又稱無法百分百防禦效果</a:t>
            </a:r>
            <a:endParaRPr lang="en-US" altLang="zh-TW" dirty="0" smtClean="0"/>
          </a:p>
          <a:p>
            <a:r>
              <a:rPr lang="zh-TW" altLang="en-US" dirty="0" smtClean="0"/>
              <a:t>資安怎麼防</a:t>
            </a:r>
            <a:r>
              <a:rPr lang="en-US" altLang="zh-TW" dirty="0" smtClean="0"/>
              <a:t>? </a:t>
            </a:r>
            <a:r>
              <a:rPr lang="zh-TW" altLang="en-US" dirty="0" smtClean="0"/>
              <a:t>面臨那些問題</a:t>
            </a:r>
            <a:r>
              <a:rPr lang="en-US" altLang="zh-TW" dirty="0" smtClean="0"/>
              <a:t>?</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3</a:t>
            </a:fld>
            <a:endParaRPr lang="zh-TW" altLang="en-US"/>
          </a:p>
        </p:txBody>
      </p:sp>
    </p:spTree>
    <p:extLst>
      <p:ext uri="{BB962C8B-B14F-4D97-AF65-F5344CB8AC3E}">
        <p14:creationId xmlns="" xmlns:p14="http://schemas.microsoft.com/office/powerpoint/2010/main" val="2306093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以上盤點的資安事前、事中、事後問題與做為，</a:t>
            </a:r>
            <a:r>
              <a:rPr lang="en-US" altLang="zh-TW" dirty="0" smtClean="0"/>
              <a:t>CHT</a:t>
            </a:r>
            <a:r>
              <a:rPr lang="zh-TW" altLang="en-US" dirty="0" smtClean="0"/>
              <a:t>大部分已完成，小部分規畫進行中。</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4</a:t>
            </a:fld>
            <a:endParaRPr lang="zh-TW" altLang="en-US"/>
          </a:p>
        </p:txBody>
      </p:sp>
    </p:spTree>
    <p:extLst>
      <p:ext uri="{BB962C8B-B14F-4D97-AF65-F5344CB8AC3E}">
        <p14:creationId xmlns="" xmlns:p14="http://schemas.microsoft.com/office/powerpoint/2010/main" val="2788293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接下來我們看一下資安</a:t>
            </a:r>
            <a:r>
              <a:rPr lang="en-US" altLang="zh-TW" dirty="0" smtClean="0"/>
              <a:t>log</a:t>
            </a:r>
            <a:r>
              <a:rPr lang="zh-TW" altLang="en-US" dirty="0" smtClean="0"/>
              <a:t>收集、處理情況</a:t>
            </a:r>
            <a:endParaRPr lang="en-US" altLang="zh-TW" dirty="0" smtClean="0"/>
          </a:p>
          <a:p>
            <a:r>
              <a:rPr lang="zh-TW" altLang="en-US" dirty="0" smtClean="0"/>
              <a:t>全自動化各類型</a:t>
            </a:r>
            <a:r>
              <a:rPr lang="en-US" altLang="zh-TW" dirty="0" smtClean="0"/>
              <a:t>log</a:t>
            </a:r>
            <a:r>
              <a:rPr lang="zh-TW" altLang="en-US" dirty="0" smtClean="0"/>
              <a:t>收集、處理、分析和通報，也是我們</a:t>
            </a:r>
            <a:r>
              <a:rPr lang="en-US" altLang="zh-TW" smtClean="0"/>
              <a:t>(CHT)</a:t>
            </a:r>
            <a:r>
              <a:rPr lang="zh-TW" altLang="en-US" smtClean="0"/>
              <a:t>目前</a:t>
            </a:r>
            <a:r>
              <a:rPr lang="zh-TW" altLang="en-US" dirty="0" smtClean="0"/>
              <a:t>的成果</a:t>
            </a:r>
            <a:endParaRPr lang="en-US" altLang="zh-TW" dirty="0" smtClean="0"/>
          </a:p>
          <a:p>
            <a:r>
              <a:rPr lang="en-US" altLang="zh-TW" sz="1200" dirty="0" smtClean="0">
                <a:solidFill>
                  <a:srgbClr val="0B1749"/>
                </a:solidFill>
                <a:latin typeface="Calibri" pitchFamily="34" charset="0"/>
                <a:ea typeface="標楷體" pitchFamily="65" charset="-120"/>
                <a:cs typeface="Calibri" pitchFamily="34" charset="0"/>
              </a:rPr>
              <a:t>(</a:t>
            </a:r>
            <a:r>
              <a:rPr lang="en-US" altLang="zh-TW" sz="1200" dirty="0" err="1" smtClean="0">
                <a:solidFill>
                  <a:srgbClr val="0B1749"/>
                </a:solidFill>
                <a:latin typeface="Calibri" pitchFamily="34" charset="0"/>
                <a:ea typeface="標楷體" pitchFamily="65" charset="-120"/>
                <a:cs typeface="Calibri" pitchFamily="34" charset="0"/>
              </a:rPr>
              <a:t>FW,Proxy,DNS,mail,AD,SSO,LDAP,hiGate</a:t>
            </a:r>
            <a:r>
              <a:rPr lang="en-US" altLang="zh-TW" sz="1200" dirty="0" smtClean="0">
                <a:solidFill>
                  <a:srgbClr val="0B1749"/>
                </a:solidFill>
                <a:latin typeface="Calibri" pitchFamily="34" charset="0"/>
                <a:ea typeface="標楷體" pitchFamily="65" charset="-120"/>
                <a:cs typeface="Calibri" pitchFamily="34" charset="0"/>
              </a:rPr>
              <a:t>,</a:t>
            </a:r>
            <a:r>
              <a:rPr lang="zh-TW" altLang="en-US" sz="1200" dirty="0" smtClean="0">
                <a:solidFill>
                  <a:srgbClr val="0B1749"/>
                </a:solidFill>
                <a:latin typeface="Calibri" pitchFamily="34" charset="0"/>
                <a:ea typeface="標楷體" pitchFamily="65" charset="-120"/>
                <a:cs typeface="Calibri" pitchFamily="34" charset="0"/>
              </a:rPr>
              <a:t>跳板</a:t>
            </a:r>
            <a:r>
              <a:rPr lang="en-US" altLang="zh-TW" sz="1200" dirty="0" smtClean="0">
                <a:solidFill>
                  <a:srgbClr val="0B1749"/>
                </a:solidFill>
                <a:latin typeface="Calibri" pitchFamily="34" charset="0"/>
                <a:ea typeface="標楷體" pitchFamily="65" charset="-120"/>
                <a:cs typeface="Calibri" pitchFamily="34" charset="0"/>
              </a:rPr>
              <a:t>)</a:t>
            </a:r>
          </a:p>
          <a:p>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5</a:t>
            </a:fld>
            <a:endParaRPr lang="zh-TW" altLang="en-US"/>
          </a:p>
        </p:txBody>
      </p:sp>
    </p:spTree>
    <p:extLst>
      <p:ext uri="{BB962C8B-B14F-4D97-AF65-F5344CB8AC3E}">
        <p14:creationId xmlns="" xmlns:p14="http://schemas.microsoft.com/office/powerpoint/2010/main" val="32974007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6</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7</a:t>
            </a:fld>
            <a:endParaRPr lang="zh-TW" altLang="en-US"/>
          </a:p>
        </p:txBody>
      </p:sp>
    </p:spTree>
    <p:extLst>
      <p:ext uri="{BB962C8B-B14F-4D97-AF65-F5344CB8AC3E}">
        <p14:creationId xmlns="" xmlns:p14="http://schemas.microsoft.com/office/powerpoint/2010/main" val="6642039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fontScale="85000" lnSpcReduction="20000"/>
          </a:bodyPr>
          <a:lstStyle/>
          <a:p>
            <a:r>
              <a:rPr lang="en-US" altLang="zh-TW" sz="2000" kern="0" dirty="0" smtClean="0">
                <a:latin typeface="+mn-ea"/>
              </a:rPr>
              <a:t>1. </a:t>
            </a:r>
            <a:r>
              <a:rPr lang="zh-TW" altLang="en-US" sz="2000" kern="0" dirty="0" smtClean="0">
                <a:latin typeface="+mn-ea"/>
              </a:rPr>
              <a:t>行動裝置安全管理</a:t>
            </a:r>
            <a:r>
              <a:rPr lang="en-US" altLang="zh-TW" sz="2000" kern="0" dirty="0" smtClean="0">
                <a:latin typeface="+mn-ea"/>
              </a:rPr>
              <a:t>(</a:t>
            </a:r>
            <a:r>
              <a:rPr kumimoji="1" lang="en-US" altLang="zh-TW" sz="2000" kern="0" dirty="0" smtClean="0">
                <a:solidFill>
                  <a:srgbClr val="FF0000"/>
                </a:solidFill>
                <a:latin typeface="Arial" charset="0"/>
                <a:ea typeface="新細明體" charset="-120"/>
              </a:rPr>
              <a:t>MDM)</a:t>
            </a:r>
            <a:r>
              <a:rPr kumimoji="1" lang="zh-TW" altLang="en-US" sz="2000" b="0" kern="0" dirty="0" smtClean="0">
                <a:latin typeface="Arial" charset="0"/>
                <a:ea typeface="新細明體" charset="-120"/>
              </a:rPr>
              <a:t>：與</a:t>
            </a:r>
            <a:r>
              <a:rPr kumimoji="1" lang="en-US" altLang="zh-TW" sz="2000" b="0" kern="0" dirty="0" smtClean="0">
                <a:latin typeface="Arial" charset="0"/>
                <a:ea typeface="新細明體" charset="-120"/>
              </a:rPr>
              <a:t>MDM</a:t>
            </a:r>
            <a:r>
              <a:rPr kumimoji="1" lang="zh-TW" altLang="en-US" sz="2000" b="0" kern="0" dirty="0" smtClean="0">
                <a:latin typeface="Arial" charset="0"/>
                <a:ea typeface="新細明體" charset="-120"/>
              </a:rPr>
              <a:t>優良廠商合作，依照客戶不同的需求提供適合的</a:t>
            </a:r>
            <a:r>
              <a:rPr kumimoji="1" lang="en-US" altLang="zh-TW" sz="2000" b="0" kern="0" dirty="0" smtClean="0">
                <a:latin typeface="Arial" charset="0"/>
                <a:ea typeface="新細明體" charset="-120"/>
              </a:rPr>
              <a:t>MDM</a:t>
            </a:r>
            <a:r>
              <a:rPr kumimoji="1" lang="zh-TW" altLang="en-US" sz="2000" b="0" kern="0" dirty="0" smtClean="0">
                <a:latin typeface="Arial" charset="0"/>
                <a:ea typeface="新細明體" charset="-120"/>
              </a:rPr>
              <a:t>建置解決方案</a:t>
            </a:r>
            <a:endParaRPr kumimoji="1" lang="en-US" altLang="zh-TW" sz="2000" b="0" kern="0" dirty="0" smtClean="0">
              <a:latin typeface="Arial" charset="0"/>
              <a:ea typeface="新細明體" charset="-120"/>
            </a:endParaRPr>
          </a:p>
          <a:p>
            <a:endParaRPr lang="en-US" altLang="zh-TW" sz="2000" kern="0" dirty="0" smtClean="0">
              <a:latin typeface="+mn-ea"/>
            </a:endParaRPr>
          </a:p>
          <a:p>
            <a:r>
              <a:rPr lang="en-US" altLang="zh-TW" sz="2000" kern="0" dirty="0" smtClean="0">
                <a:latin typeface="+mn-ea"/>
              </a:rPr>
              <a:t>2. </a:t>
            </a:r>
            <a:r>
              <a:rPr lang="zh-TW" altLang="en-US" sz="2000" kern="0" dirty="0" smtClean="0">
                <a:latin typeface="+mn-ea"/>
              </a:rPr>
              <a:t>虛擬手機應用程式管理</a:t>
            </a:r>
            <a:r>
              <a:rPr lang="en-US" altLang="zh-TW" sz="2000" kern="0" dirty="0" smtClean="0">
                <a:latin typeface="+mn-ea"/>
              </a:rPr>
              <a:t>(</a:t>
            </a:r>
            <a:r>
              <a:rPr lang="en-US" altLang="zh-TW" sz="2000" dirty="0" smtClean="0">
                <a:solidFill>
                  <a:srgbClr val="FF0000"/>
                </a:solidFill>
              </a:rPr>
              <a:t>VMAM - virtual Mobile application Management)</a:t>
            </a:r>
            <a:r>
              <a:rPr lang="zh-TW" altLang="en-US" sz="2000" b="0" dirty="0" smtClean="0"/>
              <a:t>：將企業資料及自行開發的</a:t>
            </a:r>
            <a:r>
              <a:rPr lang="en-US" altLang="zh-TW" sz="2000" b="0" dirty="0" smtClean="0"/>
              <a:t>app</a:t>
            </a:r>
            <a:r>
              <a:rPr lang="zh-TW" altLang="en-US" sz="2000" b="0" dirty="0" smtClean="0"/>
              <a:t>儲存在雲端</a:t>
            </a:r>
            <a:r>
              <a:rPr lang="en-US" altLang="zh-TW" sz="2000" b="0" dirty="0" smtClean="0"/>
              <a:t>VM</a:t>
            </a:r>
            <a:r>
              <a:rPr lang="zh-TW" altLang="en-US" sz="2000" b="0" dirty="0" smtClean="0"/>
              <a:t>，行動裝置透過</a:t>
            </a:r>
            <a:r>
              <a:rPr lang="en-US" altLang="zh-TW" sz="2000" b="0" dirty="0" smtClean="0"/>
              <a:t>app</a:t>
            </a:r>
            <a:r>
              <a:rPr lang="zh-TW" altLang="en-US" sz="2000" b="0" dirty="0" smtClean="0"/>
              <a:t>模擬遠端桌面的方式存取企業資料，以達到企業及私人資料隔離及資料不落地之目的，並避免手機遺失時所面臨的企業資料被竊風險。</a:t>
            </a:r>
            <a:endParaRPr lang="en-US" altLang="zh-TW" sz="2000" b="0" dirty="0" smtClean="0"/>
          </a:p>
          <a:p>
            <a:endParaRPr lang="en-US" altLang="zh-TW" sz="2000" kern="0" dirty="0" smtClean="0">
              <a:latin typeface="+mn-ea"/>
            </a:endParaRPr>
          </a:p>
          <a:p>
            <a:r>
              <a:rPr lang="en-US" altLang="zh-TW" sz="2000" kern="0" dirty="0" smtClean="0">
                <a:solidFill>
                  <a:srgbClr val="FF0000"/>
                </a:solidFill>
                <a:latin typeface="+mn-ea"/>
              </a:rPr>
              <a:t>3. </a:t>
            </a:r>
            <a:r>
              <a:rPr lang="zh-TW" altLang="en-US" sz="2000" kern="0" dirty="0" smtClean="0">
                <a:solidFill>
                  <a:srgbClr val="FF0000"/>
                </a:solidFill>
                <a:latin typeface="+mn-ea"/>
              </a:rPr>
              <a:t>行動裝置鑑識服務</a:t>
            </a:r>
            <a:r>
              <a:rPr lang="zh-TW" altLang="en-US" sz="2000" b="0" kern="0" dirty="0" smtClean="0">
                <a:solidFill>
                  <a:srgbClr val="000000"/>
                </a:solidFill>
                <a:latin typeface="+mn-ea"/>
              </a:rPr>
              <a:t>：研究院鑑識實驗室建立</a:t>
            </a:r>
            <a:r>
              <a:rPr lang="zh-TW" altLang="en-US" sz="2000" b="0" dirty="0" smtClean="0">
                <a:solidFill>
                  <a:srgbClr val="000000"/>
                </a:solidFill>
                <a:latin typeface="微軟正黑體"/>
              </a:rPr>
              <a:t>行動裝置鑑識標準作業程序，並提供保存、蒐集、驗證分析及報告之服務</a:t>
            </a:r>
            <a:endParaRPr lang="en-US" altLang="zh-TW" sz="2000" b="0" dirty="0" smtClean="0">
              <a:solidFill>
                <a:srgbClr val="000000"/>
              </a:solidFill>
              <a:latin typeface="微軟正黑體"/>
            </a:endParaRPr>
          </a:p>
          <a:p>
            <a:endParaRPr lang="en-US" altLang="zh-TW" sz="2000" b="0" dirty="0" smtClean="0">
              <a:solidFill>
                <a:srgbClr val="000000"/>
              </a:solidFill>
              <a:latin typeface="微軟正黑體"/>
            </a:endParaRPr>
          </a:p>
          <a:p>
            <a:r>
              <a:rPr lang="en-US" altLang="zh-TW" sz="2000" dirty="0" smtClean="0">
                <a:solidFill>
                  <a:srgbClr val="FF0000"/>
                </a:solidFill>
              </a:rPr>
              <a:t>4.</a:t>
            </a:r>
            <a:r>
              <a:rPr lang="en-US" altLang="zh-TW" sz="2000" baseline="0" dirty="0" smtClean="0">
                <a:solidFill>
                  <a:srgbClr val="FF0000"/>
                </a:solidFill>
              </a:rPr>
              <a:t> </a:t>
            </a:r>
            <a:r>
              <a:rPr lang="zh-TW" altLang="en-US" sz="2000" dirty="0" smtClean="0">
                <a:solidFill>
                  <a:srgbClr val="FF0000"/>
                </a:solidFill>
              </a:rPr>
              <a:t>企業</a:t>
            </a:r>
            <a:r>
              <a:rPr lang="en-US" altLang="zh-TW" sz="2000" dirty="0" smtClean="0">
                <a:solidFill>
                  <a:srgbClr val="FF0000"/>
                </a:solidFill>
              </a:rPr>
              <a:t>app</a:t>
            </a:r>
            <a:r>
              <a:rPr lang="zh-TW" altLang="en-US" sz="2000" dirty="0" smtClean="0">
                <a:solidFill>
                  <a:srgbClr val="FF0000"/>
                </a:solidFill>
              </a:rPr>
              <a:t>安全檢測服務</a:t>
            </a:r>
            <a:r>
              <a:rPr lang="zh-TW" altLang="en-US" sz="2000" dirty="0" smtClean="0"/>
              <a:t>：利用動態及靜態分析方法，檢測企業</a:t>
            </a:r>
            <a:r>
              <a:rPr lang="en-US" altLang="zh-TW" sz="2000" dirty="0" smtClean="0"/>
              <a:t>app</a:t>
            </a:r>
            <a:r>
              <a:rPr lang="zh-TW" altLang="en-US" sz="2000" dirty="0" smtClean="0"/>
              <a:t>應用程式及後端伺服器是否存在安全漏洞。</a:t>
            </a:r>
            <a:endParaRPr lang="zh-TW" altLang="en-US" sz="2000" b="0" dirty="0" smtClean="0"/>
          </a:p>
          <a:p>
            <a:endParaRPr lang="en-US" altLang="zh-TW" sz="1200" dirty="0" smtClean="0"/>
          </a:p>
        </p:txBody>
      </p:sp>
      <p:sp>
        <p:nvSpPr>
          <p:cNvPr id="4" name="投影片編號版面配置區 3"/>
          <p:cNvSpPr>
            <a:spLocks noGrp="1"/>
          </p:cNvSpPr>
          <p:nvPr>
            <p:ph type="sldNum" sz="quarter" idx="10"/>
          </p:nvPr>
        </p:nvSpPr>
        <p:spPr/>
        <p:txBody>
          <a:bodyPr/>
          <a:lstStyle/>
          <a:p>
            <a:fld id="{7EE3949A-0941-4B3B-85C7-1C70CDC1B1F1}" type="slidenum">
              <a:rPr lang="zh-TW" altLang="en-US" smtClean="0"/>
              <a:pPr/>
              <a:t>10</a:t>
            </a:fld>
            <a:endParaRPr lang="zh-TW" altLang="en-US"/>
          </a:p>
        </p:txBody>
      </p:sp>
    </p:spTree>
    <p:extLst>
      <p:ext uri="{BB962C8B-B14F-4D97-AF65-F5344CB8AC3E}">
        <p14:creationId xmlns="" xmlns:p14="http://schemas.microsoft.com/office/powerpoint/2010/main" val="2835085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當初我們在規劃行動鑑識與安全檢測試由兩個</a:t>
            </a:r>
            <a:r>
              <a:rPr lang="en-US" altLang="zh-TW" dirty="0" smtClean="0"/>
              <a:t>team</a:t>
            </a:r>
            <a:r>
              <a:rPr lang="zh-TW" altLang="en-US" dirty="0" smtClean="0"/>
              <a:t>來做，</a:t>
            </a:r>
            <a:endParaRPr lang="en-US" altLang="zh-TW" dirty="0" smtClean="0"/>
          </a:p>
          <a:p>
            <a:r>
              <a:rPr lang="zh-TW" altLang="en-US" dirty="0" smtClean="0"/>
              <a:t>但</a:t>
            </a:r>
            <a:r>
              <a:rPr lang="zh-TW" altLang="en-US" dirty="0" smtClean="0"/>
              <a:t>後來經過</a:t>
            </a:r>
            <a:r>
              <a:rPr lang="zh-TW" altLang="en-US" dirty="0" smtClean="0"/>
              <a:t>一些交流後發現其實兩者是有一些共通點的，</a:t>
            </a:r>
            <a:endParaRPr lang="en-US" altLang="zh-TW" dirty="0" smtClean="0"/>
          </a:p>
          <a:p>
            <a:r>
              <a:rPr lang="zh-TW" altLang="en-US" dirty="0" smtClean="0"/>
              <a:t>其實這兩個服務追根究柢來講</a:t>
            </a:r>
            <a:r>
              <a:rPr lang="zh-TW" altLang="en-US" dirty="0" smtClean="0"/>
              <a:t>，都須要分析</a:t>
            </a:r>
            <a:r>
              <a:rPr lang="zh-TW" altLang="en-US" dirty="0" smtClean="0"/>
              <a:t>程式，</a:t>
            </a:r>
            <a:endParaRPr lang="en-US" altLang="zh-TW" dirty="0" smtClean="0"/>
          </a:p>
          <a:p>
            <a:r>
              <a:rPr lang="zh-TW" altLang="en-US" dirty="0" smtClean="0"/>
              <a:t>就如同畫面中這堆蘋果</a:t>
            </a:r>
            <a:r>
              <a:rPr lang="en-US" altLang="zh-TW" dirty="0" smtClean="0"/>
              <a:t>(</a:t>
            </a:r>
            <a:r>
              <a:rPr lang="zh-TW" altLang="en-US" dirty="0" smtClean="0"/>
              <a:t>大家可以把他想像成是一堆</a:t>
            </a:r>
            <a:r>
              <a:rPr lang="en-US" altLang="zh-TW" dirty="0" smtClean="0"/>
              <a:t>App)</a:t>
            </a:r>
            <a:r>
              <a:rPr lang="zh-TW" altLang="en-US" dirty="0" smtClean="0"/>
              <a:t>，而我們要做的事情就是從這堆蘋果中，找出有毒的蘋果，跟長了蟲的蘋果</a:t>
            </a:r>
            <a:endParaRPr lang="en-US" altLang="zh-TW" dirty="0" smtClean="0"/>
          </a:p>
          <a:p>
            <a:r>
              <a:rPr lang="zh-TW" altLang="en-US" dirty="0" smtClean="0"/>
              <a:t>也就是分別代表著我今天要跟各位分享得主題  行動惡意程式分析  與</a:t>
            </a:r>
            <a:r>
              <a:rPr lang="en-US" altLang="zh-TW" dirty="0" smtClean="0"/>
              <a:t>app</a:t>
            </a:r>
            <a:r>
              <a:rPr lang="zh-TW" altLang="en-US" dirty="0" smtClean="0"/>
              <a:t>程式安全檢測</a:t>
            </a:r>
            <a:endParaRPr lang="en-US" altLang="zh-TW" dirty="0" smtClean="0"/>
          </a:p>
          <a:p>
            <a:r>
              <a:rPr lang="en-US" altLang="zh-TW" dirty="0" smtClean="0"/>
              <a:t>(</a:t>
            </a:r>
            <a:r>
              <a:rPr lang="zh-TW" altLang="en-US" dirty="0" smtClean="0"/>
              <a:t>抱歉我這裡用蘋果並沒有任何影射意味，請不用過度聯想</a:t>
            </a:r>
            <a:r>
              <a:rPr lang="en-US" altLang="zh-TW" dirty="0" smtClean="0"/>
              <a:t>)</a:t>
            </a:r>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11</a:t>
            </a:fld>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關於分析的方法，初分為靜態分析與動態分析</a:t>
            </a:r>
            <a:endParaRPr lang="en-US" altLang="zh-TW" dirty="0" smtClean="0"/>
          </a:p>
          <a:p>
            <a:r>
              <a:rPr lang="zh-TW" altLang="en-US" dirty="0" smtClean="0"/>
              <a:t>首先，靜態分析，</a:t>
            </a:r>
            <a:endParaRPr lang="en-US" altLang="zh-TW" dirty="0" smtClean="0"/>
          </a:p>
          <a:p>
            <a:r>
              <a:rPr lang="zh-TW" altLang="en-US" dirty="0" smtClean="0"/>
              <a:t>無論是惡意程式分析或是</a:t>
            </a:r>
            <a:r>
              <a:rPr lang="en-US" altLang="zh-TW" dirty="0" smtClean="0"/>
              <a:t>app</a:t>
            </a:r>
            <a:r>
              <a:rPr lang="zh-TW" altLang="en-US" dirty="0" smtClean="0"/>
              <a:t>檢測</a:t>
            </a:r>
            <a:endParaRPr lang="en-US" altLang="zh-TW" dirty="0" smtClean="0"/>
          </a:p>
          <a:p>
            <a:r>
              <a:rPr lang="zh-TW" altLang="en-US" dirty="0" smtClean="0"/>
              <a:t>都須去</a:t>
            </a:r>
            <a:r>
              <a:rPr lang="zh-TW" altLang="en-US" dirty="0" smtClean="0"/>
              <a:t>看</a:t>
            </a:r>
            <a:r>
              <a:rPr lang="en-US" altLang="zh-TW" dirty="0" smtClean="0"/>
              <a:t>App</a:t>
            </a:r>
            <a:r>
              <a:rPr lang="zh-TW" altLang="en-US" dirty="0" smtClean="0"/>
              <a:t>本身的目錄結構</a:t>
            </a:r>
            <a:r>
              <a:rPr lang="zh-TW" altLang="en-US" dirty="0" smtClean="0"/>
              <a:t>，被</a:t>
            </a:r>
            <a:r>
              <a:rPr lang="zh-TW" altLang="en-US" dirty="0" smtClean="0"/>
              <a:t>授予的權限，對</a:t>
            </a:r>
            <a:r>
              <a:rPr lang="en-US" altLang="zh-TW" dirty="0" smtClean="0"/>
              <a:t>Binary</a:t>
            </a:r>
            <a:r>
              <a:rPr lang="zh-TW" altLang="en-US" dirty="0" smtClean="0"/>
              <a:t>進行反組譯，盡量多了解</a:t>
            </a:r>
            <a:r>
              <a:rPr lang="en-US" altLang="zh-TW" dirty="0" smtClean="0"/>
              <a:t>App</a:t>
            </a:r>
            <a:r>
              <a:rPr lang="zh-TW" altLang="en-US" dirty="0" smtClean="0"/>
              <a:t>的結構進行多一點了解，</a:t>
            </a:r>
            <a:endParaRPr lang="en-US" altLang="zh-TW" dirty="0" smtClean="0"/>
          </a:p>
          <a:p>
            <a:r>
              <a:rPr lang="zh-TW" altLang="en-US" dirty="0" smtClean="0"/>
              <a:t>在</a:t>
            </a:r>
            <a:r>
              <a:rPr lang="en-US" altLang="zh-TW" dirty="0" smtClean="0"/>
              <a:t>Android</a:t>
            </a:r>
            <a:r>
              <a:rPr lang="zh-TW" altLang="en-US" dirty="0" smtClean="0"/>
              <a:t>惡意程式這邊，須先檢查</a:t>
            </a:r>
            <a:r>
              <a:rPr lang="en-US" altLang="zh-TW" dirty="0" smtClean="0"/>
              <a:t>app</a:t>
            </a:r>
            <a:r>
              <a:rPr lang="zh-TW" altLang="en-US" dirty="0" smtClean="0"/>
              <a:t>的簽章是否由我們認知的廠商發行的，不是名字假冒的木馬</a:t>
            </a:r>
            <a:endParaRPr lang="en-US" altLang="zh-TW" dirty="0" smtClean="0"/>
          </a:p>
          <a:p>
            <a:r>
              <a:rPr lang="zh-TW" altLang="en-US" dirty="0" smtClean="0"/>
              <a:t>程式安全檢測這邊可能要先看一下</a:t>
            </a:r>
            <a:r>
              <a:rPr lang="en-US" altLang="zh-TW" dirty="0" err="1" smtClean="0"/>
              <a:t>SQLite</a:t>
            </a:r>
            <a:r>
              <a:rPr lang="zh-TW" altLang="en-US" dirty="0" smtClean="0"/>
              <a:t>的內容為何，了解一下</a:t>
            </a:r>
            <a:r>
              <a:rPr lang="en-US" altLang="zh-TW" dirty="0" smtClean="0"/>
              <a:t>schema</a:t>
            </a:r>
          </a:p>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12</a:t>
            </a:fld>
            <a:endParaRPr lang="zh-TW"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動態分析部分  由檢測人員在沙箱或</a:t>
            </a:r>
            <a:r>
              <a:rPr lang="en-US" altLang="zh-TW" dirty="0" err="1" smtClean="0"/>
              <a:t>jb</a:t>
            </a:r>
            <a:r>
              <a:rPr lang="zh-TW" altLang="en-US" dirty="0" smtClean="0"/>
              <a:t>後的</a:t>
            </a:r>
            <a:r>
              <a:rPr lang="en-US" altLang="zh-TW" dirty="0" err="1" smtClean="0"/>
              <a:t>iphone</a:t>
            </a:r>
            <a:r>
              <a:rPr lang="zh-TW" altLang="en-US" dirty="0" smtClean="0"/>
              <a:t>中執行程式，並監控他的網路流量、檔案讀寫、簡訊寄送等行為</a:t>
            </a:r>
            <a:endParaRPr lang="en-US" altLang="zh-TW" dirty="0" smtClean="0"/>
          </a:p>
          <a:p>
            <a:r>
              <a:rPr lang="zh-TW" altLang="en-US" dirty="0" smtClean="0"/>
              <a:t>程式安全檢測這邊要做的稍微多了一點，為了確保通道安全性我們得去檢查</a:t>
            </a:r>
            <a:r>
              <a:rPr lang="en-US" altLang="zh-TW" dirty="0" smtClean="0"/>
              <a:t>SSL</a:t>
            </a:r>
            <a:r>
              <a:rPr lang="zh-TW" altLang="en-US" dirty="0" smtClean="0"/>
              <a:t>憑證測務怎麼處哩，</a:t>
            </a:r>
            <a:r>
              <a:rPr lang="en-US" altLang="zh-TW" dirty="0" smtClean="0"/>
              <a:t>APP</a:t>
            </a:r>
            <a:r>
              <a:rPr lang="zh-TW" altLang="en-US" dirty="0" smtClean="0"/>
              <a:t>後端</a:t>
            </a:r>
            <a:r>
              <a:rPr lang="en-US" altLang="zh-TW" dirty="0" smtClean="0"/>
              <a:t>server</a:t>
            </a:r>
            <a:r>
              <a:rPr lang="zh-TW" altLang="en-US" dirty="0" smtClean="0"/>
              <a:t>的檢測，</a:t>
            </a:r>
            <a:endParaRPr lang="en-US" altLang="zh-TW" dirty="0" smtClean="0"/>
          </a:p>
          <a:p>
            <a:r>
              <a:rPr lang="zh-TW" altLang="en-US" dirty="0" smtClean="0"/>
              <a:t>還有本機端資料執行間竄改也都須在這邊執行 </a:t>
            </a:r>
            <a:endParaRPr lang="en-US" altLang="zh-TW" dirty="0" smtClean="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13</a:t>
            </a:fld>
            <a:endParaRPr lang="zh-TW"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針對公司內還有外部單位提供的樣本進行分析</a:t>
            </a:r>
            <a:endParaRPr lang="en-US" altLang="zh-TW" dirty="0" smtClean="0"/>
          </a:p>
          <a:p>
            <a:r>
              <a:rPr lang="zh-TW" altLang="en-US" dirty="0" smtClean="0"/>
              <a:t>研究的目的是利用惡些分析過程，歸納整理惡意程式的行為特徵</a:t>
            </a:r>
            <a:endParaRPr lang="en-US" altLang="zh-TW" dirty="0" smtClean="0"/>
          </a:p>
          <a:p>
            <a:r>
              <a:rPr lang="zh-TW" altLang="en-US" dirty="0" smtClean="0"/>
              <a:t>針對這些行為，想看看有沒有甚麼防禦方法可以阻饒惡意程式執行</a:t>
            </a:r>
            <a:endParaRPr lang="en-US" altLang="zh-TW" dirty="0" smtClean="0"/>
          </a:p>
          <a:p>
            <a:r>
              <a:rPr lang="zh-TW" altLang="en-US" dirty="0" smtClean="0"/>
              <a:t>建立惡意程式分群與偵測的規則</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15</a:t>
            </a:fld>
            <a:endParaRPr lang="zh-TW"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marL="800100" indent="-457200">
              <a:buFont typeface="+mj-lt"/>
              <a:buAutoNum type="arabicPeriod"/>
            </a:pPr>
            <a:r>
              <a:rPr lang="zh-TW" altLang="en-US" dirty="0" smtClean="0"/>
              <a:t>駭客將惡意程式上傳至網路伺服器或免費空間</a:t>
            </a:r>
            <a:endParaRPr lang="en-US" altLang="zh-TW" dirty="0" smtClean="0"/>
          </a:p>
          <a:p>
            <a:pPr marL="800100" indent="-457200">
              <a:buFont typeface="+mj-lt"/>
              <a:buAutoNum type="arabicPeriod"/>
            </a:pPr>
            <a:r>
              <a:rPr lang="zh-TW" altLang="en-US" dirty="0" smtClean="0"/>
              <a:t>駭客傳送</a:t>
            </a:r>
            <a:r>
              <a:rPr lang="en-US" altLang="zh-TW" dirty="0" smtClean="0"/>
              <a:t>SMS</a:t>
            </a:r>
            <a:r>
              <a:rPr lang="zh-TW" altLang="en-US" dirty="0" smtClean="0"/>
              <a:t>或</a:t>
            </a:r>
            <a:r>
              <a:rPr lang="en-US" altLang="zh-TW" dirty="0" smtClean="0"/>
              <a:t>Line</a:t>
            </a:r>
            <a:r>
              <a:rPr lang="zh-TW" altLang="en-US" dirty="0" smtClean="0"/>
              <a:t>訊息給受害人</a:t>
            </a:r>
            <a:r>
              <a:rPr lang="en-US" altLang="zh-TW" dirty="0" smtClean="0"/>
              <a:t>(</a:t>
            </a:r>
            <a:r>
              <a:rPr lang="zh-TW" altLang="en-US" dirty="0" smtClean="0"/>
              <a:t>內含惡意程式網址</a:t>
            </a:r>
            <a:r>
              <a:rPr lang="en-US" altLang="zh-TW" dirty="0" smtClean="0"/>
              <a:t>)</a:t>
            </a:r>
          </a:p>
          <a:p>
            <a:pPr marL="800100" indent="-457200">
              <a:buFont typeface="+mj-lt"/>
              <a:buAutoNum type="arabicPeriod"/>
            </a:pPr>
            <a:r>
              <a:rPr lang="zh-TW" altLang="en-US" dirty="0" smtClean="0"/>
              <a:t>受害人開啟連結，下載惡意程式</a:t>
            </a:r>
            <a:endParaRPr lang="en-US" altLang="zh-TW" dirty="0" smtClean="0"/>
          </a:p>
          <a:p>
            <a:pPr marL="800100" indent="-457200">
              <a:buFont typeface="+mj-lt"/>
              <a:buAutoNum type="arabicPeriod"/>
            </a:pPr>
            <a:r>
              <a:rPr lang="zh-TW" altLang="en-US" dirty="0" smtClean="0"/>
              <a:t>惡意程式自動以網路或簡訊回傳裝置資訊（含門號、型號等）至</a:t>
            </a:r>
            <a:r>
              <a:rPr lang="en-US" altLang="zh-TW" dirty="0" smtClean="0"/>
              <a:t>C&amp;C Server</a:t>
            </a:r>
          </a:p>
          <a:p>
            <a:pPr marL="800100" indent="-457200">
              <a:buFont typeface="+mj-lt"/>
              <a:buAutoNum type="arabicPeriod" startAt="5"/>
            </a:pPr>
            <a:r>
              <a:rPr lang="zh-TW" altLang="en-US" dirty="0" smtClean="0"/>
              <a:t>駭客透過已回傳的被害人資料，進入小額付款網站進行消費</a:t>
            </a:r>
            <a:endParaRPr lang="en-US" altLang="zh-TW" dirty="0" smtClean="0"/>
          </a:p>
          <a:p>
            <a:pPr marL="800100" indent="-457200">
              <a:buFont typeface="+mj-lt"/>
              <a:buAutoNum type="arabicPeriod" startAt="6"/>
            </a:pPr>
            <a:r>
              <a:rPr lang="zh-TW" altLang="en-US" dirty="0" smtClean="0">
                <a:latin typeface="微軟正黑體" pitchFamily="34" charset="-120"/>
                <a:ea typeface="微軟正黑體" pitchFamily="34" charset="-120"/>
              </a:rPr>
              <a:t>小額付款網站傳遞認證碼簡訊給被害人手機</a:t>
            </a:r>
            <a:endParaRPr lang="en-US" altLang="zh-TW" dirty="0" smtClean="0">
              <a:latin typeface="微軟正黑體" pitchFamily="34" charset="-120"/>
              <a:ea typeface="微軟正黑體" pitchFamily="34" charset="-120"/>
            </a:endParaRPr>
          </a:p>
          <a:p>
            <a:pPr marL="800100" indent="-457200">
              <a:buFont typeface="+mj-lt"/>
              <a:buAutoNum type="arabicPeriod" startAt="6"/>
            </a:pPr>
            <a:r>
              <a:rPr lang="zh-TW" altLang="en-US" dirty="0" smtClean="0">
                <a:latin typeface="微軟正黑體" pitchFamily="34" charset="-120"/>
                <a:ea typeface="微軟正黑體" pitchFamily="34" charset="-120"/>
              </a:rPr>
              <a:t>惡意程式會攔截簡訊並回傳</a:t>
            </a:r>
            <a:r>
              <a:rPr lang="en-US" altLang="zh-TW" dirty="0" smtClean="0">
                <a:latin typeface="微軟正黑體" pitchFamily="34" charset="-120"/>
                <a:ea typeface="微軟正黑體" pitchFamily="34" charset="-120"/>
              </a:rPr>
              <a:t>C&amp;C Server</a:t>
            </a:r>
          </a:p>
          <a:p>
            <a:pPr marL="800100" indent="-457200">
              <a:buFont typeface="+mj-lt"/>
              <a:buAutoNum type="arabicPeriod" startAt="6"/>
            </a:pPr>
            <a:r>
              <a:rPr lang="zh-TW" altLang="en-US" dirty="0" smtClean="0">
                <a:latin typeface="微軟正黑體" pitchFamily="34" charset="-120"/>
                <a:ea typeface="微軟正黑體" pitchFamily="34" charset="-120"/>
              </a:rPr>
              <a:t>惡意程式會自動回覆認證碼簡訊，完成小額付款動作</a:t>
            </a:r>
            <a:endParaRPr lang="en-US" altLang="zh-TW" dirty="0" smtClean="0">
              <a:latin typeface="微軟正黑體" pitchFamily="34" charset="-120"/>
              <a:ea typeface="微軟正黑體" pitchFamily="34" charset="-120"/>
            </a:endParaRPr>
          </a:p>
          <a:p>
            <a:pPr marL="800100" indent="-457200">
              <a:buFont typeface="+mj-lt"/>
              <a:buAutoNum type="arabicPeriod" startAt="6"/>
            </a:pPr>
            <a:r>
              <a:rPr lang="zh-TW" altLang="en-US" dirty="0" smtClean="0">
                <a:latin typeface="微軟正黑體" pitchFamily="34" charset="-120"/>
                <a:ea typeface="微軟正黑體" pitchFamily="34" charset="-120"/>
              </a:rPr>
              <a:t>惡意程式會傳送</a:t>
            </a:r>
            <a:r>
              <a:rPr lang="en-US" altLang="zh-TW" dirty="0" smtClean="0">
                <a:latin typeface="微軟正黑體" pitchFamily="34" charset="-120"/>
                <a:ea typeface="微軟正黑體" pitchFamily="34" charset="-120"/>
              </a:rPr>
              <a:t>SMS</a:t>
            </a:r>
            <a:r>
              <a:rPr lang="zh-TW" altLang="en-US" dirty="0" smtClean="0">
                <a:latin typeface="微軟正黑體" pitchFamily="34" charset="-120"/>
                <a:ea typeface="微軟正黑體" pitchFamily="34" charset="-120"/>
              </a:rPr>
              <a:t>惡意簡訊給其他被害人</a:t>
            </a:r>
            <a:endParaRPr lang="en-US" altLang="zh-TW" dirty="0" smtClean="0">
              <a:latin typeface="微軟正黑體" pitchFamily="34" charset="-120"/>
              <a:ea typeface="微軟正黑體" pitchFamily="34" charset="-120"/>
            </a:endParaRPr>
          </a:p>
          <a:p>
            <a:pPr marL="800100" indent="-457200">
              <a:buFont typeface="+mj-lt"/>
              <a:buAutoNum type="arabicPeriod" startAt="5"/>
            </a:pPr>
            <a:endParaRPr lang="en-US" altLang="zh-TW"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16</a:t>
            </a:fld>
            <a:endParaRPr lang="zh-TW" altLang="en-US"/>
          </a:p>
        </p:txBody>
      </p:sp>
    </p:spTree>
    <p:extLst>
      <p:ext uri="{BB962C8B-B14F-4D97-AF65-F5344CB8AC3E}">
        <p14:creationId xmlns="" xmlns:p14="http://schemas.microsoft.com/office/powerpoint/2010/main" val="26199221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從這次實驗可以看到  </a:t>
            </a:r>
            <a:r>
              <a:rPr lang="en-US" altLang="zh-TW" dirty="0" smtClean="0"/>
              <a:t>36</a:t>
            </a:r>
            <a:r>
              <a:rPr lang="zh-TW" altLang="en-US" dirty="0" smtClean="0"/>
              <a:t>隻程式  都去要了存取簡訊的權限，另外也有很多都會去讀取使用者的聯絡人資料、存取網路權限、取得電話跟用戶識別碼</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17</a:t>
            </a:fld>
            <a:endParaRPr lang="zh-TW"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另外我們來看看惡意成是使用的</a:t>
            </a:r>
            <a:r>
              <a:rPr lang="en-US" altLang="zh-TW" dirty="0" smtClean="0"/>
              <a:t>API </a:t>
            </a:r>
            <a:r>
              <a:rPr lang="zh-TW" altLang="en-US" dirty="0" smtClean="0"/>
              <a:t>有</a:t>
            </a:r>
            <a:r>
              <a:rPr lang="en-US" altLang="zh-TW" dirty="0" smtClean="0"/>
              <a:t>34</a:t>
            </a:r>
            <a:r>
              <a:rPr lang="zh-TW" altLang="en-US" dirty="0" smtClean="0"/>
              <a:t>隻 惡意程式會去存取簡訊管理者的</a:t>
            </a:r>
            <a:r>
              <a:rPr lang="en-US" altLang="zh-TW" dirty="0" smtClean="0"/>
              <a:t>instance</a:t>
            </a:r>
            <a:r>
              <a:rPr lang="zh-TW" altLang="en-US" dirty="0" smtClean="0"/>
              <a:t>並有傳送簡訊的行為，另外有</a:t>
            </a:r>
            <a:r>
              <a:rPr lang="en-US" altLang="zh-TW" dirty="0" smtClean="0"/>
              <a:t>31</a:t>
            </a:r>
            <a:r>
              <a:rPr lang="zh-TW" altLang="en-US" dirty="0" smtClean="0"/>
              <a:t>隻會</a:t>
            </a:r>
            <a:r>
              <a:rPr lang="zh-TW" altLang="en-US" dirty="0" smtClean="0"/>
              <a:t>去執行</a:t>
            </a:r>
            <a:r>
              <a:rPr lang="en-US" altLang="zh-TW" dirty="0" err="1" smtClean="0"/>
              <a:t>httpclient</a:t>
            </a:r>
            <a:r>
              <a:rPr lang="zh-TW" altLang="en-US" dirty="0" smtClean="0"/>
              <a:t>，下載惡意程式，或者對中繼站進行報到。</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18</a:t>
            </a:fld>
            <a:endParaRPr lang="zh-TW"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另外這次所發現的都是在台散播的樣本，檢查他們惡意連線的位址，全數都在國外，而這些行為就是我們想找的特徵。</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19</a:t>
            </a:fld>
            <a:endParaRPr lang="zh-TW"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從上面的結果來看，特定</a:t>
            </a:r>
            <a:r>
              <a:rPr lang="zh-TW" altLang="en-US" dirty="0" smtClean="0"/>
              <a:t>類型的</a:t>
            </a:r>
            <a:r>
              <a:rPr lang="zh-TW" altLang="en-US" dirty="0" smtClean="0"/>
              <a:t>惡意程式其實是有他行為的</a:t>
            </a:r>
            <a:r>
              <a:rPr lang="en-US" altLang="zh-TW" dirty="0" smtClean="0"/>
              <a:t>pattern</a:t>
            </a:r>
            <a:r>
              <a:rPr lang="zh-TW" altLang="en-US" dirty="0" smtClean="0"/>
              <a:t>，</a:t>
            </a:r>
            <a:endParaRPr lang="en-US" altLang="zh-TW" dirty="0" smtClean="0"/>
          </a:p>
          <a:p>
            <a:r>
              <a:rPr lang="zh-TW" altLang="en-US" dirty="0" smtClean="0"/>
              <a:t>但如果用人去分析，我想台人的出生率可能還趕不上惡意程式，</a:t>
            </a:r>
            <a:endParaRPr lang="en-US" altLang="zh-TW" dirty="0" smtClean="0"/>
          </a:p>
          <a:p>
            <a:r>
              <a:rPr lang="zh-TW" altLang="en-US" dirty="0" smtClean="0"/>
              <a:t>中華電信研究院目前有一個檢測系統正在實驗階段，希望利用 過去分析的這些經驗，建立檢測跟惡意程式分群的關聯規則。</a:t>
            </a:r>
            <a:endParaRPr lang="en-US" altLang="zh-TW" dirty="0" smtClean="0"/>
          </a:p>
          <a:p>
            <a:r>
              <a:rPr lang="zh-TW" altLang="en-US" dirty="0" smtClean="0"/>
              <a:t>未來公司內部如果行動裝置受駭，就能透過它來快速分析，</a:t>
            </a:r>
            <a:endParaRPr lang="en-US" altLang="zh-TW" dirty="0" smtClean="0"/>
          </a:p>
          <a:p>
            <a:r>
              <a:rPr lang="zh-TW" altLang="en-US" dirty="0" smtClean="0"/>
              <a:t>有了分群的機制，我們後面的是件處理人員跟各單位的資安主管機構，也能較快速反應，該采取甚麼措施因應。</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20</a:t>
            </a:fld>
            <a:endParaRPr lang="zh-TW"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21</a:t>
            </a:fld>
            <a:endParaRPr lang="zh-TW"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這一頁</a:t>
            </a:r>
            <a:r>
              <a:rPr lang="en-US" altLang="zh-TW" dirty="0" smtClean="0"/>
              <a:t>SHOW</a:t>
            </a:r>
            <a:r>
              <a:rPr lang="zh-TW" altLang="en-US" dirty="0" smtClean="0"/>
              <a:t>的就是過去發現的案例中有惡意程式就是會利用圖中綠色框框的地方來阻止動態分析。</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22</a:t>
            </a:fld>
            <a:endParaRPr lang="zh-TW"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這個案例可以發現惡意程式的撰寫者利用程式碼混淆的技術讓程式碼停在</a:t>
            </a:r>
            <a:r>
              <a:rPr lang="en-US" altLang="zh-TW" dirty="0" err="1" smtClean="0"/>
              <a:t>bytecode</a:t>
            </a:r>
            <a:r>
              <a:rPr lang="zh-TW" altLang="en-US" dirty="0" smtClean="0"/>
              <a:t> 翻不回去，面對這種手法我們確實是有點棘手，而且我們想這種案例應該會越來越多。</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24</a:t>
            </a:fld>
            <a:endParaRPr lang="zh-TW"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目前在</a:t>
            </a:r>
            <a:r>
              <a:rPr lang="en-US" altLang="zh-TW" dirty="0" smtClean="0"/>
              <a:t>app</a:t>
            </a:r>
            <a:r>
              <a:rPr lang="zh-TW" altLang="en-US" dirty="0" smtClean="0"/>
              <a:t>安全</a:t>
            </a:r>
            <a:r>
              <a:rPr lang="zh-TW" altLang="en-US" dirty="0" smtClean="0"/>
              <a:t>檢測</a:t>
            </a:r>
            <a:r>
              <a:rPr lang="zh-TW" altLang="en-US" dirty="0" smtClean="0"/>
              <a:t>主要依照</a:t>
            </a:r>
            <a:r>
              <a:rPr lang="en-US" altLang="zh-TW" dirty="0" smtClean="0"/>
              <a:t>OWASP</a:t>
            </a:r>
            <a:r>
              <a:rPr lang="en-US" altLang="zh-TW" baseline="0" dirty="0" smtClean="0"/>
              <a:t> </a:t>
            </a:r>
            <a:r>
              <a:rPr lang="en-US" altLang="zh-TW" baseline="0" dirty="0" smtClean="0"/>
              <a:t>mobile top 10 risks</a:t>
            </a:r>
            <a:r>
              <a:rPr lang="zh-TW" altLang="en-US" baseline="0" dirty="0" smtClean="0"/>
              <a:t>訂出來的一些</a:t>
            </a:r>
            <a:r>
              <a:rPr lang="zh-TW" altLang="en-US" baseline="0" dirty="0" smtClean="0"/>
              <a:t>類別在執行，這邊要特別提出來講的大概是 </a:t>
            </a:r>
            <a:r>
              <a:rPr lang="en-US" altLang="zh-TW" baseline="0" dirty="0" smtClean="0"/>
              <a:t>M2, M7</a:t>
            </a:r>
            <a:r>
              <a:rPr lang="zh-TW" altLang="en-US" baseline="0" dirty="0" smtClean="0"/>
              <a:t>跟</a:t>
            </a:r>
            <a:r>
              <a:rPr lang="en-US" altLang="zh-TW" baseline="0" dirty="0" smtClean="0"/>
              <a:t>M10 </a:t>
            </a:r>
            <a:r>
              <a:rPr lang="zh-TW" altLang="en-US" baseline="0" dirty="0" smtClean="0"/>
              <a:t>，這是屬於手機端這邊的防護，以前在講</a:t>
            </a:r>
            <a:r>
              <a:rPr lang="en-US" altLang="zh-TW" baseline="0" dirty="0" smtClean="0"/>
              <a:t>OWASP</a:t>
            </a:r>
            <a:r>
              <a:rPr lang="zh-TW" altLang="en-US" baseline="0" dirty="0" smtClean="0"/>
              <a:t>主要都是講網頁，過去通常都是把資料保存在</a:t>
            </a:r>
            <a:r>
              <a:rPr lang="en-US" altLang="zh-TW" baseline="0" dirty="0" smtClean="0"/>
              <a:t>SERVER</a:t>
            </a:r>
            <a:r>
              <a:rPr lang="zh-TW" altLang="en-US" baseline="0" dirty="0" smtClean="0"/>
              <a:t>端，但今天手機的應用不一樣了，其實很多</a:t>
            </a:r>
            <a:r>
              <a:rPr lang="en-US" altLang="zh-TW" baseline="0" dirty="0" smtClean="0"/>
              <a:t>APP</a:t>
            </a:r>
            <a:r>
              <a:rPr lang="zh-TW" altLang="en-US" baseline="0" dirty="0" smtClean="0"/>
              <a:t>都會把使用者的部分資訊存在</a:t>
            </a:r>
            <a:r>
              <a:rPr lang="en-US" altLang="zh-TW" baseline="0" dirty="0" smtClean="0"/>
              <a:t>keychain, </a:t>
            </a:r>
            <a:r>
              <a:rPr lang="zh-TW" altLang="en-US" baseline="0" dirty="0" smtClean="0"/>
              <a:t>檔案或是</a:t>
            </a:r>
            <a:r>
              <a:rPr lang="en-US" altLang="zh-TW" baseline="0" dirty="0" err="1" smtClean="0"/>
              <a:t>SQLite</a:t>
            </a:r>
            <a:r>
              <a:rPr lang="zh-TW" altLang="en-US" baseline="0" dirty="0" smtClean="0"/>
              <a:t>裡面</a:t>
            </a:r>
            <a:r>
              <a:rPr lang="zh-TW" altLang="en-US" baseline="0" dirty="0" smtClean="0"/>
              <a:t>，特別凸顯手機端防護的重要性</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26</a:t>
            </a:fld>
            <a:endParaRPr lang="zh-TW"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為什麼我會說</a:t>
            </a:r>
            <a:r>
              <a:rPr lang="en-US" altLang="zh-TW" dirty="0" smtClean="0"/>
              <a:t>APP</a:t>
            </a:r>
            <a:r>
              <a:rPr lang="zh-TW" altLang="en-US" dirty="0" smtClean="0"/>
              <a:t>黑箱檢測要花很多時間</a:t>
            </a:r>
            <a:r>
              <a:rPr lang="zh-TW" altLang="en-US" dirty="0" smtClean="0"/>
              <a:t>，我們拿</a:t>
            </a:r>
            <a:r>
              <a:rPr lang="en-US" altLang="zh-TW" dirty="0" smtClean="0"/>
              <a:t>APP</a:t>
            </a:r>
            <a:r>
              <a:rPr lang="zh-TW" altLang="en-US" dirty="0" smtClean="0"/>
              <a:t>惡意程式</a:t>
            </a:r>
            <a:r>
              <a:rPr lang="zh-TW" altLang="en-US" dirty="0" smtClean="0"/>
              <a:t>分析做個比較，</a:t>
            </a:r>
            <a:r>
              <a:rPr lang="zh-TW" altLang="en-US" dirty="0" smtClean="0"/>
              <a:t>惡意程式</a:t>
            </a:r>
            <a:r>
              <a:rPr lang="zh-TW" altLang="en-US" dirty="0" smtClean="0"/>
              <a:t>分析技術門檻</a:t>
            </a:r>
            <a:r>
              <a:rPr lang="zh-TW" altLang="en-US" dirty="0" smtClean="0"/>
              <a:t>相對高，因為通常會有幾道防分析的機制，也就是圖中的那隻鬼，但只要能越過那隻鬼，惡意程式的行為其實相對單純，你也不用去餵測資，它缺甚麼她自己會去找，很</a:t>
            </a:r>
            <a:r>
              <a:rPr lang="en-US" altLang="zh-TW" dirty="0" smtClean="0"/>
              <a:t>friendly</a:t>
            </a:r>
            <a:r>
              <a:rPr lang="zh-TW" altLang="en-US" dirty="0" smtClean="0"/>
              <a:t>的。</a:t>
            </a:r>
            <a:endParaRPr lang="en-US" altLang="zh-TW" dirty="0" smtClean="0"/>
          </a:p>
          <a:p>
            <a:endParaRPr lang="en-US" altLang="zh-TW" dirty="0" smtClean="0"/>
          </a:p>
          <a:p>
            <a:r>
              <a:rPr lang="zh-TW" altLang="en-US" dirty="0" smtClean="0"/>
              <a:t>但</a:t>
            </a:r>
            <a:r>
              <a:rPr lang="en-US" altLang="zh-TW" dirty="0" smtClean="0"/>
              <a:t>app</a:t>
            </a:r>
            <a:r>
              <a:rPr lang="zh-TW" altLang="en-US" dirty="0" smtClean="0"/>
              <a:t>安全檢測就不一樣囉，再開始之前我們完全無法預料到哪一些功能會有問題，哪一些功能沒有，如果想要一網打盡，</a:t>
            </a:r>
            <a:r>
              <a:rPr lang="zh-TW" altLang="en-US" dirty="0" smtClean="0"/>
              <a:t>就無法放過每個細節，</a:t>
            </a:r>
            <a:r>
              <a:rPr lang="zh-TW" altLang="en-US" dirty="0" smtClean="0"/>
              <a:t>而且最麻煩的是測資必須由我們檢測人員來提供，這會耗費許多檢測時間。</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27</a:t>
            </a:fld>
            <a:endParaRPr lang="zh-TW"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dirty="0" smtClean="0"/>
              <a:t>UDID </a:t>
            </a:r>
            <a:r>
              <a:rPr lang="zh-TW" altLang="en-US" dirty="0" smtClean="0"/>
              <a:t>是</a:t>
            </a:r>
            <a:r>
              <a:rPr lang="en-US" altLang="zh-TW" dirty="0" err="1" smtClean="0"/>
              <a:t>iphone</a:t>
            </a:r>
            <a:r>
              <a:rPr lang="zh-TW" altLang="en-US" dirty="0" smtClean="0"/>
              <a:t>序號</a:t>
            </a:r>
            <a:r>
              <a:rPr lang="en-US" altLang="zh-TW" dirty="0" smtClean="0"/>
              <a:t>, ECID </a:t>
            </a:r>
            <a:r>
              <a:rPr lang="zh-TW" altLang="en-US" dirty="0" smtClean="0"/>
              <a:t>是經騙號碼</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29</a:t>
            </a:fld>
            <a:endParaRPr lang="zh-TW"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zh-TW" altLang="en-US" dirty="0" smtClean="0"/>
              <a:t>這邊看</a:t>
            </a:r>
            <a:r>
              <a:rPr lang="en-US" altLang="zh-TW" dirty="0" smtClean="0"/>
              <a:t>12% </a:t>
            </a:r>
            <a:r>
              <a:rPr lang="en-US" altLang="zh-TW" dirty="0" err="1" smtClean="0"/>
              <a:t>sqli</a:t>
            </a:r>
            <a:r>
              <a:rPr lang="zh-TW" altLang="en-US" dirty="0" smtClean="0"/>
              <a:t>感覺好像很低，不過是因為我們把所有類別都一起統計了，有些</a:t>
            </a:r>
            <a:r>
              <a:rPr lang="en-US" altLang="zh-TW" dirty="0" smtClean="0"/>
              <a:t>app</a:t>
            </a:r>
            <a:r>
              <a:rPr lang="zh-TW" altLang="en-US" dirty="0" smtClean="0"/>
              <a:t>根本也不寫</a:t>
            </a:r>
            <a:r>
              <a:rPr lang="en-US" altLang="zh-TW" dirty="0" smtClean="0"/>
              <a:t>DB</a:t>
            </a:r>
            <a:r>
              <a:rPr lang="zh-TW" altLang="en-US" dirty="0" smtClean="0"/>
              <a:t>自然沒有</a:t>
            </a:r>
            <a:r>
              <a:rPr lang="en-US" altLang="zh-TW" dirty="0" err="1" smtClean="0"/>
              <a:t>SQLi</a:t>
            </a:r>
            <a:r>
              <a:rPr lang="zh-TW" altLang="en-US" dirty="0" smtClean="0"/>
              <a:t>的問題，根據目前的統計結果，在新聞、生活購物、影視類別發生的機率是滿高的。</a:t>
            </a:r>
            <a:endParaRPr lang="en-US" altLang="zh-TW" dirty="0" smtClean="0"/>
          </a:p>
          <a:p>
            <a:r>
              <a:rPr lang="zh-TW" altLang="en-US" dirty="0" smtClean="0"/>
              <a:t>另外</a:t>
            </a:r>
            <a:r>
              <a:rPr lang="en-US" altLang="zh-TW" dirty="0" smtClean="0"/>
              <a:t>xml</a:t>
            </a:r>
            <a:r>
              <a:rPr lang="en-US" altLang="zh-TW" baseline="0" dirty="0" smtClean="0"/>
              <a:t> external entities </a:t>
            </a:r>
            <a:r>
              <a:rPr lang="zh-TW" altLang="en-US" baseline="0" dirty="0" smtClean="0"/>
              <a:t>漏洞原本我預想應該會滿多的，因為滿多</a:t>
            </a:r>
            <a:r>
              <a:rPr lang="en-US" altLang="zh-TW" baseline="0" dirty="0" smtClean="0"/>
              <a:t>app</a:t>
            </a:r>
            <a:r>
              <a:rPr lang="zh-TW" altLang="en-US" baseline="0" dirty="0" smtClean="0"/>
              <a:t>不是走</a:t>
            </a:r>
            <a:r>
              <a:rPr lang="en-US" altLang="zh-TW" baseline="0" dirty="0" err="1" smtClean="0"/>
              <a:t>json</a:t>
            </a:r>
            <a:r>
              <a:rPr lang="zh-TW" altLang="en-US" baseline="0" dirty="0" smtClean="0"/>
              <a:t>就是走 </a:t>
            </a:r>
            <a:r>
              <a:rPr lang="en-US" altLang="zh-TW" baseline="0" dirty="0" smtClean="0"/>
              <a:t>xml</a:t>
            </a:r>
            <a:r>
              <a:rPr lang="zh-TW" altLang="en-US" baseline="0" dirty="0" smtClean="0"/>
              <a:t>互傳，但檢測後發現好像沒想像的多，可能跟一些常用的</a:t>
            </a:r>
            <a:r>
              <a:rPr lang="en-US" altLang="zh-TW" baseline="0" dirty="0" smtClean="0"/>
              <a:t>xml lib</a:t>
            </a:r>
            <a:r>
              <a:rPr lang="zh-TW" altLang="en-US" baseline="0" dirty="0" smtClean="0"/>
              <a:t>預設就關閉</a:t>
            </a:r>
            <a:r>
              <a:rPr lang="en-US" altLang="zh-TW" baseline="0" dirty="0" smtClean="0"/>
              <a:t>external entities</a:t>
            </a:r>
            <a:r>
              <a:rPr lang="zh-TW" altLang="en-US" baseline="0" dirty="0" smtClean="0"/>
              <a:t>支援有關。</a:t>
            </a:r>
            <a:endParaRPr lang="en-US" altLang="zh-TW" baseline="0" dirty="0" smtClean="0"/>
          </a:p>
          <a:p>
            <a:r>
              <a:rPr lang="zh-TW" altLang="en-US" baseline="0" dirty="0" smtClean="0"/>
              <a:t>另外我們發現有些</a:t>
            </a:r>
            <a:r>
              <a:rPr lang="en-US" altLang="zh-TW" baseline="0" dirty="0" smtClean="0"/>
              <a:t>app</a:t>
            </a:r>
            <a:r>
              <a:rPr lang="zh-TW" altLang="en-US" baseline="0" dirty="0" smtClean="0"/>
              <a:t>僅透過輸入介面在控制我們不要輸入一些特殊符號，或只是透過一個</a:t>
            </a:r>
            <a:r>
              <a:rPr lang="en-US" altLang="zh-TW" baseline="0" dirty="0" smtClean="0"/>
              <a:t>checksum</a:t>
            </a:r>
            <a:r>
              <a:rPr lang="zh-TW" altLang="en-US" baseline="0" dirty="0" smtClean="0"/>
              <a:t>檢查我們有沒有竄改封包防防止注入類型攻擊，其實這些防禦方式都還是有可能被繞過，最根本的方法還是在</a:t>
            </a:r>
            <a:r>
              <a:rPr lang="en-US" altLang="zh-TW" baseline="0" dirty="0" smtClean="0"/>
              <a:t>server</a:t>
            </a:r>
            <a:r>
              <a:rPr lang="zh-TW" altLang="en-US" baseline="0" dirty="0" smtClean="0"/>
              <a:t>的程式接口做好正確的參數處理。</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30</a:t>
            </a:fld>
            <a:endParaRPr lang="zh-TW"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pPr>
              <a:buFont typeface="Arial" pitchFamily="34" charset="0"/>
              <a:buChar char="•"/>
            </a:pPr>
            <a:endParaRPr lang="en-US" altLang="zh-TW" dirty="0" smtClean="0"/>
          </a:p>
          <a:p>
            <a:pPr>
              <a:buFont typeface="Arial" pitchFamily="34" charset="0"/>
              <a:buChar char="•"/>
            </a:pPr>
            <a:endParaRPr lang="en-US" altLang="zh-TW" dirty="0" smtClean="0"/>
          </a:p>
          <a:p>
            <a:pPr>
              <a:buFont typeface="Arial" pitchFamily="34" charset="0"/>
              <a:buChar char="•"/>
            </a:pPr>
            <a:r>
              <a:rPr lang="en-US" altLang="zh-TW" dirty="0" err="1" smtClean="0"/>
              <a:t>Cycript</a:t>
            </a:r>
            <a:r>
              <a:rPr lang="en-US" altLang="zh-TW" dirty="0" smtClean="0"/>
              <a:t> </a:t>
            </a:r>
            <a:r>
              <a:rPr lang="zh-TW" altLang="en-US" dirty="0" smtClean="0"/>
              <a:t>語法</a:t>
            </a:r>
            <a:endParaRPr lang="en-US" altLang="zh-TW" dirty="0" smtClean="0"/>
          </a:p>
          <a:p>
            <a:r>
              <a:rPr lang="en-US" altLang="zh-TW" sz="1200" dirty="0" smtClean="0"/>
              <a:t>cy# [</a:t>
            </a:r>
            <a:r>
              <a:rPr lang="en-US" altLang="zh-TW" sz="1200" dirty="0" err="1" smtClean="0"/>
              <a:t>UIapplication</a:t>
            </a:r>
            <a:r>
              <a:rPr lang="en-US" altLang="zh-TW" sz="1200" dirty="0" smtClean="0"/>
              <a:t> </a:t>
            </a:r>
            <a:r>
              <a:rPr lang="en-US" altLang="zh-TW" sz="1200" dirty="0" err="1" smtClean="0"/>
              <a:t>sharedapplication</a:t>
            </a:r>
            <a:r>
              <a:rPr lang="en-US" altLang="zh-TW" sz="1200" dirty="0" smtClean="0"/>
              <a:t>]</a:t>
            </a:r>
          </a:p>
          <a:p>
            <a:r>
              <a:rPr lang="en-US" altLang="zh-TW" sz="1200" dirty="0" smtClean="0"/>
              <a:t>@"&lt;</a:t>
            </a:r>
            <a:r>
              <a:rPr lang="en-US" altLang="zh-TW" sz="1200" dirty="0" err="1" smtClean="0"/>
              <a:t>UIapplication</a:t>
            </a:r>
            <a:r>
              <a:rPr lang="en-US" altLang="zh-TW" sz="1200" dirty="0" smtClean="0"/>
              <a:t>: 0x14db7750&gt;"</a:t>
            </a:r>
          </a:p>
          <a:p>
            <a:r>
              <a:rPr lang="en-US" altLang="zh-TW" sz="1200" dirty="0" smtClean="0"/>
              <a:t>cy# </a:t>
            </a:r>
            <a:r>
              <a:rPr lang="en-US" altLang="zh-TW" sz="1200" dirty="0" err="1" smtClean="0"/>
              <a:t>var</a:t>
            </a:r>
            <a:r>
              <a:rPr lang="en-US" altLang="zh-TW" sz="1200" dirty="0" smtClean="0"/>
              <a:t> app = new Instance(0x14db7750)</a:t>
            </a:r>
          </a:p>
          <a:p>
            <a:r>
              <a:rPr lang="en-US" altLang="zh-TW" sz="1200" dirty="0" smtClean="0"/>
              <a:t>@"&lt;</a:t>
            </a:r>
            <a:r>
              <a:rPr lang="en-US" altLang="zh-TW" sz="1200" dirty="0" err="1" smtClean="0"/>
              <a:t>UIapplication</a:t>
            </a:r>
            <a:r>
              <a:rPr lang="en-US" altLang="zh-TW" sz="1200" dirty="0" smtClean="0"/>
              <a:t>: 0x14db7750&gt;"</a:t>
            </a:r>
          </a:p>
          <a:p>
            <a:r>
              <a:rPr lang="en-US" altLang="zh-TW" sz="1200" dirty="0" smtClean="0"/>
              <a:t>cy# </a:t>
            </a:r>
            <a:r>
              <a:rPr lang="en-US" altLang="zh-TW" sz="1200" dirty="0" err="1" smtClean="0"/>
              <a:t>var</a:t>
            </a:r>
            <a:r>
              <a:rPr lang="en-US" altLang="zh-TW" sz="1200" dirty="0" smtClean="0"/>
              <a:t> </a:t>
            </a:r>
            <a:r>
              <a:rPr lang="en-US" altLang="zh-TW" sz="1200" dirty="0" err="1" smtClean="0"/>
              <a:t>vc</a:t>
            </a:r>
            <a:r>
              <a:rPr lang="en-US" altLang="zh-TW" sz="1200" dirty="0" smtClean="0"/>
              <a:t> = new Instance(</a:t>
            </a:r>
            <a:r>
              <a:rPr lang="en-US" altLang="zh-TW" sz="1200" dirty="0" err="1" smtClean="0"/>
              <a:t>app.delegate.viewController</a:t>
            </a:r>
            <a:r>
              <a:rPr lang="en-US" altLang="zh-TW" sz="1200" dirty="0" smtClean="0"/>
              <a:t>)</a:t>
            </a:r>
          </a:p>
          <a:p>
            <a:r>
              <a:rPr lang="en-US" altLang="zh-TW" sz="1200" dirty="0" smtClean="0"/>
              <a:t>@"&lt;</a:t>
            </a:r>
            <a:r>
              <a:rPr lang="en-US" altLang="zh-TW" sz="1200" dirty="0" err="1" smtClean="0"/>
              <a:t>ViewController</a:t>
            </a:r>
            <a:r>
              <a:rPr lang="en-US" altLang="zh-TW" sz="1200" dirty="0" smtClean="0"/>
              <a:t>: 0x151cce00&gt;“</a:t>
            </a:r>
          </a:p>
          <a:p>
            <a:endParaRPr lang="en-US" altLang="zh-TW" sz="1200" dirty="0" smtClean="0"/>
          </a:p>
          <a:p>
            <a:r>
              <a:rPr lang="en-US" altLang="zh-TW" dirty="0" err="1" smtClean="0"/>
              <a:t>vc</a:t>
            </a:r>
            <a:r>
              <a:rPr lang="en-US" altLang="zh-TW" dirty="0" smtClean="0"/>
              <a:t>-&gt;</a:t>
            </a:r>
            <a:r>
              <a:rPr lang="en-US" altLang="zh-TW" dirty="0" err="1" smtClean="0"/>
              <a:t>theCubeTab</a:t>
            </a:r>
            <a:r>
              <a:rPr lang="en-US" altLang="zh-TW" dirty="0" smtClean="0"/>
              <a:t>[15][0]=@“xxx“</a:t>
            </a:r>
          </a:p>
          <a:p>
            <a:r>
              <a:rPr lang="en-US" altLang="zh-TW" dirty="0" err="1" smtClean="0"/>
              <a:t>vc</a:t>
            </a:r>
            <a:r>
              <a:rPr lang="en-US" altLang="zh-TW" dirty="0" smtClean="0"/>
              <a:t>-&gt;</a:t>
            </a:r>
            <a:r>
              <a:rPr lang="en-US" altLang="zh-TW" dirty="0" err="1" smtClean="0"/>
              <a:t>theCubeTab</a:t>
            </a:r>
            <a:r>
              <a:rPr lang="en-US" altLang="zh-TW" dirty="0" smtClean="0"/>
              <a:t>[14][0]=@“xxx“</a:t>
            </a:r>
          </a:p>
          <a:p>
            <a:endParaRPr lang="en-US" altLang="zh-TW" dirty="0" smtClean="0"/>
          </a:p>
          <a:p>
            <a:r>
              <a:rPr lang="en-US" altLang="zh-TW" dirty="0" smtClean="0"/>
              <a:t>Then invoke </a:t>
            </a:r>
            <a:r>
              <a:rPr lang="en-US" altLang="zh-TW" dirty="0" err="1" smtClean="0"/>
              <a:t>rightswipe</a:t>
            </a:r>
            <a:r>
              <a:rPr lang="en-US" altLang="zh-TW" dirty="0" smtClean="0"/>
              <a:t> function</a:t>
            </a:r>
          </a:p>
          <a:p>
            <a:endParaRPr lang="en-US" altLang="zh-TW" dirty="0" smtClean="0"/>
          </a:p>
          <a:p>
            <a:endParaRPr lang="zh-TW" altLang="en-US" dirty="0" smtClean="0"/>
          </a:p>
          <a:p>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34</a:t>
            </a:fld>
            <a:endParaRPr lang="zh-TW"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r>
              <a:rPr lang="en-US" altLang="zh-TW" sz="1200" dirty="0" smtClean="0"/>
              <a:t>1. </a:t>
            </a:r>
            <a:r>
              <a:rPr lang="zh-TW" altLang="en-US" sz="1200" dirty="0" smtClean="0"/>
              <a:t>其實現在就可以看到一些比較強的惡意樣本，面對這些惡意樣本有些確實是難以自動化分析，所以我們還有</a:t>
            </a:r>
            <a:r>
              <a:rPr lang="zh-TW" altLang="en-US" sz="1200" dirty="0" smtClean="0"/>
              <a:t>滿長的</a:t>
            </a:r>
            <a:r>
              <a:rPr lang="zh-TW" altLang="en-US" sz="1200" dirty="0" smtClean="0"/>
              <a:t>一段路要走。</a:t>
            </a:r>
            <a:endParaRPr lang="en-US" altLang="zh-TW" sz="1200" dirty="0" smtClean="0"/>
          </a:p>
          <a:p>
            <a:r>
              <a:rPr lang="en-US" altLang="zh-TW" sz="1200" dirty="0" smtClean="0"/>
              <a:t>2. </a:t>
            </a:r>
            <a:r>
              <a:rPr lang="zh-TW" altLang="en-US" sz="1200" dirty="0" smtClean="0"/>
              <a:t>有多少</a:t>
            </a:r>
            <a:r>
              <a:rPr lang="en-US" altLang="zh-TW" sz="1200" dirty="0" smtClean="0"/>
              <a:t>app</a:t>
            </a:r>
            <a:r>
              <a:rPr lang="zh-TW" altLang="en-US" sz="1200" dirty="0" smtClean="0"/>
              <a:t>沒有案部就班做檢測在上限，畢竟找到我們這邊做檢測，我們怎麼可能會比開發人員還熟這隻程式，</a:t>
            </a:r>
            <a:endParaRPr lang="en-US" altLang="zh-TW" sz="1200" dirty="0" smtClean="0"/>
          </a:p>
          <a:p>
            <a:r>
              <a:rPr lang="zh-TW" altLang="en-US" sz="1200" dirty="0" smtClean="0"/>
              <a:t>但如果我們能在這麼短</a:t>
            </a:r>
            <a:r>
              <a:rPr lang="en-US" altLang="zh-TW" sz="1200" dirty="0" smtClean="0"/>
              <a:t>,</a:t>
            </a:r>
            <a:r>
              <a:rPr lang="en-US" altLang="zh-TW" sz="1200" baseline="0" dirty="0" smtClean="0"/>
              <a:t> 1~2</a:t>
            </a:r>
            <a:r>
              <a:rPr lang="zh-TW" altLang="en-US" sz="1200" baseline="0" dirty="0" smtClean="0"/>
              <a:t>星期的時間找到這麼嚴重的漏洞，開發人員做不到</a:t>
            </a:r>
            <a:r>
              <a:rPr lang="en-US" altLang="zh-TW" sz="1200" baseline="0" dirty="0" smtClean="0"/>
              <a:t>?</a:t>
            </a:r>
          </a:p>
          <a:p>
            <a:endParaRPr lang="en-US" altLang="zh-TW" sz="1200" baseline="0" dirty="0" smtClean="0"/>
          </a:p>
          <a:p>
            <a:r>
              <a:rPr lang="en-US" altLang="zh-TW" sz="1200" baseline="0" dirty="0" smtClean="0"/>
              <a:t>3. </a:t>
            </a:r>
            <a:r>
              <a:rPr lang="zh-TW" altLang="en-US" sz="1200" baseline="0" dirty="0" smtClean="0"/>
              <a:t>最近公司也開始有些新人進來，，大多數問他會不會寫程式都說會，可是問他怎麼測試程式安不安全，就不太吭聲了，其實如果我不是研究所跟學長同學去參加金盾，比</a:t>
            </a:r>
            <a:r>
              <a:rPr lang="en-US" altLang="zh-TW" sz="1200" baseline="0" dirty="0" smtClean="0"/>
              <a:t>HITCON </a:t>
            </a:r>
            <a:r>
              <a:rPr lang="en-US" altLang="zh-TW" sz="1200" baseline="0" dirty="0" err="1" smtClean="0"/>
              <a:t>Wargame</a:t>
            </a:r>
            <a:r>
              <a:rPr lang="zh-TW" altLang="en-US" sz="1200" baseline="0" dirty="0" smtClean="0"/>
              <a:t>，</a:t>
            </a:r>
            <a:r>
              <a:rPr lang="en-US" altLang="zh-TW" sz="1200" baseline="0" dirty="0" smtClean="0"/>
              <a:t> </a:t>
            </a:r>
            <a:r>
              <a:rPr lang="zh-TW" altLang="en-US" sz="1200" baseline="0" dirty="0" smtClean="0"/>
              <a:t>我可能也都不會接觸這些東西，還是得感謝有一群對資安這麼有</a:t>
            </a:r>
            <a:r>
              <a:rPr lang="zh-TW" altLang="en-US" sz="1200" baseline="0" smtClean="0"/>
              <a:t>熱情</a:t>
            </a:r>
            <a:r>
              <a:rPr lang="zh-TW" altLang="en-US" sz="1200" baseline="0" smtClean="0"/>
              <a:t>的政府機關與 團體</a:t>
            </a:r>
            <a:r>
              <a:rPr lang="zh-TW" altLang="en-US" sz="1200" baseline="0" dirty="0" smtClean="0"/>
              <a:t>，循循善誘年輕人們投入這個產業，今天謝謝各未來聽這段演講，祝大家今天能盡情享受後面主辦單位準備的精采議程。</a:t>
            </a:r>
            <a:endParaRPr lang="zh-TW" altLang="en-US" dirty="0"/>
          </a:p>
        </p:txBody>
      </p:sp>
      <p:sp>
        <p:nvSpPr>
          <p:cNvPr id="4" name="投影片編號版面配置區 3"/>
          <p:cNvSpPr>
            <a:spLocks noGrp="1"/>
          </p:cNvSpPr>
          <p:nvPr>
            <p:ph type="sldNum" sz="quarter" idx="10"/>
          </p:nvPr>
        </p:nvSpPr>
        <p:spPr/>
        <p:txBody>
          <a:bodyPr/>
          <a:lstStyle/>
          <a:p>
            <a:pPr>
              <a:defRPr/>
            </a:pPr>
            <a:fld id="{FC1E03FE-E821-4547-9BC0-A6E413AFFCE3}" type="slidenum">
              <a:rPr lang="zh-TW" altLang="en-US" smtClean="0"/>
              <a:pPr>
                <a:defRPr/>
              </a:pPr>
              <a:t>35</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bwMode="gray">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文字方塊 9"/>
          <p:cNvSpPr txBox="1">
            <a:spLocks noChangeArrowheads="1"/>
          </p:cNvSpPr>
          <p:nvPr userDrawn="1"/>
        </p:nvSpPr>
        <p:spPr bwMode="auto">
          <a:xfrm>
            <a:off x="0" y="6630988"/>
            <a:ext cx="5392738" cy="53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kumimoji="0" lang="zh-TW" altLang="en-US" sz="1100" dirty="0">
                <a:latin typeface="Verdana" pitchFamily="34" charset="0"/>
              </a:rPr>
              <a:t>中華電信版權所有</a:t>
            </a:r>
            <a:r>
              <a:rPr lang="en-US" altLang="zh-TW" sz="1100" dirty="0"/>
              <a:t>© </a:t>
            </a:r>
            <a:r>
              <a:rPr kumimoji="0" lang="en-US" altLang="zh-TW" sz="1100" dirty="0" smtClean="0">
                <a:latin typeface="Verdana" pitchFamily="34" charset="0"/>
              </a:rPr>
              <a:t>2013 </a:t>
            </a:r>
            <a:r>
              <a:rPr kumimoji="0" lang="en-US" altLang="zh-TW" sz="1100" dirty="0">
                <a:latin typeface="Verdana" pitchFamily="34" charset="0"/>
              </a:rPr>
              <a:t>Chunghwa Telecom All Rights Reserved.</a:t>
            </a:r>
          </a:p>
          <a:p>
            <a:pPr eaLnBrk="1" hangingPunct="1"/>
            <a:endParaRPr kumimoji="0" lang="zh-TW" altLang="en-US" dirty="0">
              <a:latin typeface="Verdana" pitchFamily="34" charset="0"/>
            </a:endParaRPr>
          </a:p>
        </p:txBody>
      </p:sp>
      <p:sp>
        <p:nvSpPr>
          <p:cNvPr id="3074" name="Rectangle 2"/>
          <p:cNvSpPr>
            <a:spLocks noGrp="1" noChangeArrowheads="1"/>
          </p:cNvSpPr>
          <p:nvPr>
            <p:ph type="ctrTitle"/>
          </p:nvPr>
        </p:nvSpPr>
        <p:spPr>
          <a:xfrm>
            <a:off x="3059832" y="1916832"/>
            <a:ext cx="5832648" cy="1435224"/>
          </a:xfrm>
          <a:noFill/>
          <a:ln w="9525">
            <a:noFill/>
            <a:miter lim="800000"/>
            <a:headEnd/>
            <a:tailEnd/>
          </a:ln>
          <a:effectLst/>
        </p:spPr>
        <p:txBody>
          <a:bodyPr anchor="ctr"/>
          <a:lstStyle>
            <a:lvl1pPr algn="r">
              <a:defRPr lang="en-US" altLang="zh-TW" sz="4800" b="1" dirty="0">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effectLst>
                  <a:reflection blurRad="6350" stA="55000" endA="300" endPos="45500" dir="5400000" sy="-100000" algn="bl" rotWithShape="0"/>
                </a:effectLst>
                <a:latin typeface="微軟正黑體" pitchFamily="34" charset="-120"/>
                <a:ea typeface="微軟正黑體" pitchFamily="34" charset="-120"/>
                <a:cs typeface="+mj-cs"/>
              </a:defRPr>
            </a:lvl1pPr>
          </a:lstStyle>
          <a:p>
            <a:pPr lvl="0"/>
            <a:r>
              <a:rPr lang="zh-TW" altLang="en-US" smtClean="0"/>
              <a:t>按一下以編輯母片標題樣式</a:t>
            </a:r>
            <a:endParaRPr lang="en-US" altLang="zh-TW" dirty="0"/>
          </a:p>
        </p:txBody>
      </p:sp>
      <p:sp>
        <p:nvSpPr>
          <p:cNvPr id="3075" name="Rectangle 3"/>
          <p:cNvSpPr>
            <a:spLocks noGrp="1" noChangeArrowheads="1"/>
          </p:cNvSpPr>
          <p:nvPr>
            <p:ph type="subTitle" idx="1"/>
          </p:nvPr>
        </p:nvSpPr>
        <p:spPr>
          <a:xfrm>
            <a:off x="4355976" y="3501008"/>
            <a:ext cx="4536504" cy="381000"/>
          </a:xfrm>
        </p:spPr>
        <p:txBody>
          <a:bodyPr/>
          <a:lstStyle>
            <a:lvl1pPr marL="0" indent="0" algn="r">
              <a:buFont typeface="Wingdings" pitchFamily="2" charset="2"/>
              <a:buNone/>
              <a:defRPr sz="1800">
                <a:solidFill>
                  <a:schemeClr val="bg2">
                    <a:lumMod val="10000"/>
                  </a:schemeClr>
                </a:solidFill>
                <a:latin typeface="微軟正黑體" pitchFamily="34" charset="-120"/>
                <a:ea typeface="微軟正黑體" pitchFamily="34" charset="-120"/>
              </a:defRPr>
            </a:lvl1pPr>
          </a:lstStyle>
          <a:p>
            <a:r>
              <a:rPr lang="zh-TW" altLang="en-US" dirty="0" smtClean="0"/>
              <a:t>按一下以編輯母片副標題樣式</a:t>
            </a:r>
            <a:endParaRPr lang="en-US" altLang="zh-TW" dirty="0"/>
          </a:p>
        </p:txBody>
      </p:sp>
    </p:spTree>
    <p:extLst>
      <p:ext uri="{BB962C8B-B14F-4D97-AF65-F5344CB8AC3E}">
        <p14:creationId xmlns="" xmlns:p14="http://schemas.microsoft.com/office/powerpoint/2010/main" val="16327716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微軟正黑體" pitchFamily="34" charset="-120"/>
                <a:ea typeface="微軟正黑體" pitchFamily="34" charset="-120"/>
              </a:defRPr>
            </a:lvl1pPr>
          </a:lstStyle>
          <a:p>
            <a:r>
              <a:rPr lang="zh-TW" altLang="en-US" smtClean="0"/>
              <a:t>按一下以編輯母片標題樣式</a:t>
            </a:r>
            <a:endParaRPr lang="zh-TW" altLang="en-US" dirty="0"/>
          </a:p>
        </p:txBody>
      </p:sp>
      <p:sp>
        <p:nvSpPr>
          <p:cNvPr id="3" name="內容版面配置區 2"/>
          <p:cNvSpPr>
            <a:spLocks noGrp="1"/>
          </p:cNvSpPr>
          <p:nvPr>
            <p:ph idx="1"/>
          </p:nvPr>
        </p:nvSpPr>
        <p:spPr/>
        <p:txBody>
          <a:bodyPr/>
          <a:lstStyle>
            <a:lvl1pPr>
              <a:defRPr>
                <a:latin typeface="微軟正黑體" pitchFamily="34" charset="-120"/>
                <a:ea typeface="微軟正黑體" pitchFamily="34" charset="-120"/>
              </a:defRPr>
            </a:lvl1pPr>
            <a:lvl2pPr>
              <a:defRPr>
                <a:latin typeface="微軟正黑體" pitchFamily="34" charset="-120"/>
                <a:ea typeface="微軟正黑體" pitchFamily="34" charset="-120"/>
              </a:defRPr>
            </a:lvl2pPr>
            <a:lvl3pPr>
              <a:defRPr>
                <a:latin typeface="微軟正黑體" pitchFamily="34" charset="-120"/>
                <a:ea typeface="微軟正黑體" pitchFamily="34" charset="-120"/>
              </a:defRPr>
            </a:lvl3pPr>
            <a:lvl4pPr>
              <a:defRPr>
                <a:latin typeface="微軟正黑體" pitchFamily="34" charset="-120"/>
                <a:ea typeface="微軟正黑體" pitchFamily="34" charset="-120"/>
              </a:defRPr>
            </a:lvl4pPr>
            <a:lvl5pPr>
              <a:defRPr>
                <a:latin typeface="微軟正黑體" pitchFamily="34" charset="-120"/>
                <a:ea typeface="微軟正黑體" pitchFamily="34" charset="-120"/>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dirty="0"/>
          </a:p>
        </p:txBody>
      </p:sp>
    </p:spTree>
    <p:extLst>
      <p:ext uri="{BB962C8B-B14F-4D97-AF65-F5344CB8AC3E}">
        <p14:creationId xmlns="" xmlns:p14="http://schemas.microsoft.com/office/powerpoint/2010/main" val="31938001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標題及物件">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矩形 7"/>
          <p:cNvSpPr>
            <a:spLocks noChangeArrowheads="1"/>
          </p:cNvSpPr>
          <p:nvPr/>
        </p:nvSpPr>
        <p:spPr bwMode="auto">
          <a:xfrm>
            <a:off x="8215313" y="6357938"/>
            <a:ext cx="714375" cy="357187"/>
          </a:xfrm>
          <a:prstGeom prst="rect">
            <a:avLst/>
          </a:prstGeom>
          <a:solidFill>
            <a:schemeClr val="accent1"/>
          </a:solidFill>
          <a:ln w="9525" algn="ctr">
            <a:solidFill>
              <a:schemeClr val="tx1"/>
            </a:solidFill>
            <a:round/>
            <a:headEnd/>
            <a:tailEnd/>
          </a:ln>
        </p:spPr>
        <p:txBody>
          <a:bodyPr/>
          <a:lstStyle/>
          <a:p>
            <a:pPr algn="r"/>
            <a:endParaRPr kumimoji="0" lang="zh-TW" altLang="en-US"/>
          </a:p>
        </p:txBody>
      </p:sp>
      <p:sp>
        <p:nvSpPr>
          <p:cNvPr id="5" name="矩形 9"/>
          <p:cNvSpPr>
            <a:spLocks noChangeArrowheads="1"/>
          </p:cNvSpPr>
          <p:nvPr/>
        </p:nvSpPr>
        <p:spPr bwMode="auto">
          <a:xfrm>
            <a:off x="7786688" y="6286500"/>
            <a:ext cx="1285875" cy="500063"/>
          </a:xfrm>
          <a:prstGeom prst="rect">
            <a:avLst/>
          </a:prstGeom>
          <a:solidFill>
            <a:schemeClr val="bg1"/>
          </a:solidFill>
          <a:ln w="9525" algn="ctr">
            <a:solidFill>
              <a:schemeClr val="bg1"/>
            </a:solidFill>
            <a:round/>
            <a:headEnd/>
            <a:tailEnd/>
          </a:ln>
        </p:spPr>
        <p:txBody>
          <a:bodyPr/>
          <a:lstStyle/>
          <a:p>
            <a:pPr algn="r"/>
            <a:endParaRPr kumimoji="0" lang="zh-TW" altLang="en-US"/>
          </a:p>
        </p:txBody>
      </p:sp>
      <p:sp>
        <p:nvSpPr>
          <p:cNvPr id="6" name="文字方塊 10"/>
          <p:cNvSpPr txBox="1">
            <a:spLocks noChangeArrowheads="1"/>
          </p:cNvSpPr>
          <p:nvPr userDrawn="1"/>
        </p:nvSpPr>
        <p:spPr bwMode="auto">
          <a:xfrm>
            <a:off x="8394700" y="6464300"/>
            <a:ext cx="785813"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fld id="{42D7C80D-BD5F-45C7-B6ED-1770040C5A07}" type="slidenum">
              <a:rPr kumimoji="0" lang="zh-TW" altLang="en-US" sz="1200">
                <a:solidFill>
                  <a:srgbClr val="161616"/>
                </a:solidFill>
                <a:latin typeface="Verdana" pitchFamily="34" charset="0"/>
                <a:ea typeface="Arial Unicode MS" pitchFamily="34" charset="-120"/>
                <a:cs typeface="Arial Unicode MS" pitchFamily="34" charset="-120"/>
              </a:rPr>
              <a:pPr eaLnBrk="1" hangingPunct="1"/>
              <a:t>‹#›</a:t>
            </a:fld>
            <a:endParaRPr kumimoji="0" lang="en-US" altLang="zh-TW" sz="1200">
              <a:solidFill>
                <a:srgbClr val="161616"/>
              </a:solidFill>
              <a:latin typeface="Verdana" pitchFamily="34" charset="0"/>
              <a:ea typeface="Arial Unicode MS" pitchFamily="34" charset="-120"/>
              <a:cs typeface="Arial Unicode MS" pitchFamily="34" charset="-120"/>
            </a:endParaRPr>
          </a:p>
        </p:txBody>
      </p:sp>
      <p:sp>
        <p:nvSpPr>
          <p:cNvPr id="2" name="標題 1"/>
          <p:cNvSpPr>
            <a:spLocks noGrp="1"/>
          </p:cNvSpPr>
          <p:nvPr>
            <p:ph type="title"/>
          </p:nvPr>
        </p:nvSpPr>
        <p:spPr/>
        <p:txBody>
          <a:bodyPr/>
          <a:lstStyle>
            <a:lvl1pPr>
              <a:defRPr>
                <a:latin typeface="微軟正黑體" pitchFamily="34" charset="-120"/>
                <a:ea typeface="微軟正黑體" pitchFamily="34" charset="-120"/>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lstStyle>
            <a:lvl1pPr>
              <a:defRPr>
                <a:latin typeface="微軟正黑體" pitchFamily="34" charset="-120"/>
                <a:ea typeface="微軟正黑體" pitchFamily="34" charset="-120"/>
              </a:defRPr>
            </a:lvl1pPr>
            <a:lvl2pPr>
              <a:defRPr>
                <a:latin typeface="微軟正黑體" pitchFamily="34" charset="-120"/>
                <a:ea typeface="微軟正黑體" pitchFamily="34" charset="-120"/>
              </a:defRPr>
            </a:lvl2pPr>
            <a:lvl3pPr>
              <a:defRPr>
                <a:latin typeface="微軟正黑體" pitchFamily="34" charset="-120"/>
                <a:ea typeface="微軟正黑體" pitchFamily="34" charset="-120"/>
              </a:defRPr>
            </a:lvl3pPr>
            <a:lvl4pPr>
              <a:defRPr>
                <a:latin typeface="微軟正黑體" pitchFamily="34" charset="-120"/>
                <a:ea typeface="微軟正黑體" pitchFamily="34" charset="-120"/>
              </a:defRPr>
            </a:lvl4pPr>
            <a:lvl5pPr>
              <a:defRPr>
                <a:latin typeface="微軟正黑體" pitchFamily="34" charset="-120"/>
                <a:ea typeface="微軟正黑體" pitchFamily="34" charset="-120"/>
              </a:defRPr>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Tree>
    <p:extLst>
      <p:ext uri="{BB962C8B-B14F-4D97-AF65-F5344CB8AC3E}">
        <p14:creationId xmlns="" xmlns:p14="http://schemas.microsoft.com/office/powerpoint/2010/main" val="1665296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179388" y="115888"/>
            <a:ext cx="7054892" cy="792162"/>
          </a:xfrm>
        </p:spPr>
        <p:txBody>
          <a:bodyPr/>
          <a:lstStyle/>
          <a:p>
            <a:r>
              <a:rPr lang="zh-TW" altLang="en-US" smtClean="0"/>
              <a:t>按一下以編輯母片標題樣式</a:t>
            </a:r>
            <a:endParaRPr lang="zh-TW" altLang="en-US"/>
          </a:p>
        </p:txBody>
      </p:sp>
    </p:spTree>
    <p:extLst>
      <p:ext uri="{BB962C8B-B14F-4D97-AF65-F5344CB8AC3E}">
        <p14:creationId xmlns="" xmlns:p14="http://schemas.microsoft.com/office/powerpoint/2010/main" val="241368182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訂版面配置">
    <p:spTree>
      <p:nvGrpSpPr>
        <p:cNvPr id="1" name=""/>
        <p:cNvGrpSpPr/>
        <p:nvPr/>
      </p:nvGrpSpPr>
      <p:grpSpPr>
        <a:xfrm>
          <a:off x="0" y="0"/>
          <a:ext cx="0" cy="0"/>
          <a:chOff x="0" y="0"/>
          <a:chExt cx="0" cy="0"/>
        </a:xfrm>
      </p:grpSpPr>
      <p:sp>
        <p:nvSpPr>
          <p:cNvPr id="2" name="標題 1"/>
          <p:cNvSpPr>
            <a:spLocks noGrp="1"/>
          </p:cNvSpPr>
          <p:nvPr>
            <p:ph type="title"/>
          </p:nvPr>
        </p:nvSpPr>
        <p:spPr>
          <a:xfrm>
            <a:off x="179388" y="115888"/>
            <a:ext cx="7030616" cy="792162"/>
          </a:xfrm>
        </p:spPr>
        <p:txBody>
          <a:bodyPr/>
          <a:lstStyle/>
          <a:p>
            <a:r>
              <a:rPr lang="zh-TW" altLang="en-US" smtClean="0"/>
              <a:t>按一下以編輯母片標題樣式</a:t>
            </a:r>
            <a:endParaRPr lang="zh-TW" altLang="en-US"/>
          </a:p>
        </p:txBody>
      </p:sp>
      <p:sp>
        <p:nvSpPr>
          <p:cNvPr id="4" name="內容版面配置區 3"/>
          <p:cNvSpPr>
            <a:spLocks noGrp="1"/>
          </p:cNvSpPr>
          <p:nvPr>
            <p:ph sz="quarter" idx="10"/>
          </p:nvPr>
        </p:nvSpPr>
        <p:spPr>
          <a:xfrm>
            <a:off x="219603" y="1438804"/>
            <a:ext cx="4166129" cy="4445529"/>
          </a:xfrm>
        </p:spPr>
        <p:txBody>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
        <p:nvSpPr>
          <p:cNvPr id="5" name="內容版面配置區 3"/>
          <p:cNvSpPr>
            <a:spLocks noGrp="1"/>
          </p:cNvSpPr>
          <p:nvPr>
            <p:ph sz="quarter" idx="11"/>
          </p:nvPr>
        </p:nvSpPr>
        <p:spPr>
          <a:xfrm>
            <a:off x="4504267" y="1447265"/>
            <a:ext cx="4445000" cy="4445529"/>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Tree>
    <p:extLst>
      <p:ext uri="{BB962C8B-B14F-4D97-AF65-F5344CB8AC3E}">
        <p14:creationId xmlns="" xmlns:p14="http://schemas.microsoft.com/office/powerpoint/2010/main" val="230566444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自訂版面配置">
    <p:spTree>
      <p:nvGrpSpPr>
        <p:cNvPr id="1" name=""/>
        <p:cNvGrpSpPr/>
        <p:nvPr/>
      </p:nvGrpSpPr>
      <p:grpSpPr>
        <a:xfrm>
          <a:off x="0" y="0"/>
          <a:ext cx="0" cy="0"/>
          <a:chOff x="0" y="0"/>
          <a:chExt cx="0" cy="0"/>
        </a:xfrm>
      </p:grpSpPr>
      <p:pic>
        <p:nvPicPr>
          <p:cNvPr id="3" name="Picture 9" descr="bg_line"/>
          <p:cNvPicPr>
            <a:picLocks noChangeAspect="1" noChangeArrowheads="1"/>
          </p:cNvPicPr>
          <p:nvPr userDrawn="1"/>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830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 name="Picture 11" descr="20090805_00_04"/>
          <p:cNvPicPr>
            <a:picLocks noChangeAspect="1" noChangeArrowheads="1"/>
          </p:cNvPicPr>
          <p:nvPr userDrawn="1"/>
        </p:nvPicPr>
        <p:blipFill>
          <a:blip r:embed="rId3" cstate="print">
            <a:extLst>
              <a:ext uri="{28A0092B-C50C-407E-A947-70E740481C1C}">
                <a14:useLocalDpi xmlns="" xmlns:a14="http://schemas.microsoft.com/office/drawing/2010/main" val="0"/>
              </a:ext>
            </a:extLst>
          </a:blip>
          <a:srcRect/>
          <a:stretch>
            <a:fillRect/>
          </a:stretch>
        </p:blipFill>
        <p:spPr bwMode="auto">
          <a:xfrm>
            <a:off x="385763" y="6286500"/>
            <a:ext cx="3810000" cy="571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5" name="投影片編號版面配置區 2"/>
          <p:cNvSpPr>
            <a:spLocks noGrp="1"/>
          </p:cNvSpPr>
          <p:nvPr>
            <p:ph type="sldNum" sz="quarter" idx="10"/>
          </p:nvPr>
        </p:nvSpPr>
        <p:spPr>
          <a:xfrm>
            <a:off x="6996113" y="6573838"/>
            <a:ext cx="2133600" cy="277812"/>
          </a:xfrm>
          <a:prstGeom prst="rect">
            <a:avLst/>
          </a:prstGeom>
        </p:spPr>
        <p:txBody>
          <a:bodyPr/>
          <a:lstStyle>
            <a:lvl1pPr>
              <a:defRPr>
                <a:latin typeface="Arial" charset="0"/>
                <a:ea typeface="新細明體" charset="-120"/>
              </a:defRPr>
            </a:lvl1pPr>
          </a:lstStyle>
          <a:p>
            <a:pPr>
              <a:defRPr/>
            </a:pPr>
            <a:fld id="{C580077F-31A6-47D1-9528-C55F782F34E7}" type="slidenum">
              <a:rPr lang="en-US" altLang="zh-TW" smtClean="0"/>
              <a:pPr>
                <a:defRPr/>
              </a:pPr>
              <a:t>‹#›</a:t>
            </a:fld>
            <a:endParaRPr lang="en-US" altLang="zh-TW" dirty="0"/>
          </a:p>
        </p:txBody>
      </p:sp>
    </p:spTree>
    <p:extLst>
      <p:ext uri="{BB962C8B-B14F-4D97-AF65-F5344CB8AC3E}">
        <p14:creationId xmlns="" xmlns:p14="http://schemas.microsoft.com/office/powerpoint/2010/main" val="224607936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自訂版面配置">
    <p:spTree>
      <p:nvGrpSpPr>
        <p:cNvPr id="1" name=""/>
        <p:cNvGrpSpPr/>
        <p:nvPr/>
      </p:nvGrpSpPr>
      <p:grpSpPr>
        <a:xfrm>
          <a:off x="0" y="0"/>
          <a:ext cx="0" cy="0"/>
          <a:chOff x="0" y="0"/>
          <a:chExt cx="0" cy="0"/>
        </a:xfrm>
      </p:grpSpPr>
      <p:sp>
        <p:nvSpPr>
          <p:cNvPr id="4" name="投影片編號版面配置區 3"/>
          <p:cNvSpPr txBox="1">
            <a:spLocks/>
          </p:cNvSpPr>
          <p:nvPr userDrawn="1"/>
        </p:nvSpPr>
        <p:spPr>
          <a:xfrm>
            <a:off x="4318000" y="6494463"/>
            <a:ext cx="874713" cy="363537"/>
          </a:xfrm>
          <a:prstGeom prst="rect">
            <a:avLst/>
          </a:prstGeom>
        </p:spPr>
        <p:txBody>
          <a:bodyPr anchor="ctr"/>
          <a:lstStyle>
            <a:lvl1pPr algn="l" rtl="0" fontAlgn="base">
              <a:spcBef>
                <a:spcPct val="0"/>
              </a:spcBef>
              <a:spcAft>
                <a:spcPct val="0"/>
              </a:spcAft>
              <a:defRPr kumimoji="1" lang="en-US" altLang="zh-TW" sz="1400" kern="1200" smtClean="0">
                <a:solidFill>
                  <a:schemeClr val="tx1">
                    <a:tint val="75000"/>
                  </a:schemeClr>
                </a:solidFill>
                <a:latin typeface="微軟正黑體" pitchFamily="34" charset="-120"/>
                <a:ea typeface="微軟正黑體" pitchFamily="34" charset="-120"/>
                <a:cs typeface="+mn-cs"/>
              </a:defRPr>
            </a:lvl1pPr>
          </a:lstStyle>
          <a:p>
            <a:pPr algn="ctr">
              <a:defRPr/>
            </a:pPr>
            <a:fld id="{24F4D33A-0965-4874-A9BC-E81DC6A4B960}" type="slidenum">
              <a:rPr smtClean="0"/>
              <a:pPr algn="ctr">
                <a:defRPr/>
              </a:pPr>
              <a:t>‹#›</a:t>
            </a:fld>
            <a:endParaRPr lang="zh-TW" altLang="en-US" dirty="0"/>
          </a:p>
        </p:txBody>
      </p:sp>
      <p:sp>
        <p:nvSpPr>
          <p:cNvPr id="2" name="標題 1"/>
          <p:cNvSpPr>
            <a:spLocks noGrp="1"/>
          </p:cNvSpPr>
          <p:nvPr>
            <p:ph type="title"/>
          </p:nvPr>
        </p:nvSpPr>
        <p:spPr/>
        <p:txBody>
          <a:bodyPr/>
          <a:lstStyle>
            <a:lvl1pPr>
              <a:defRPr>
                <a:solidFill>
                  <a:srgbClr val="000099"/>
                </a:solidFill>
              </a:defRPr>
            </a:lvl1pPr>
          </a:lstStyle>
          <a:p>
            <a:r>
              <a:rPr lang="zh-TW" altLang="en-US" dirty="0" smtClean="0"/>
              <a:t>按一下以編輯母片標題樣式</a:t>
            </a:r>
            <a:endParaRPr lang="zh-TW" altLang="en-US" dirty="0"/>
          </a:p>
        </p:txBody>
      </p:sp>
      <p:sp>
        <p:nvSpPr>
          <p:cNvPr id="5" name="內容版面配置區 4"/>
          <p:cNvSpPr>
            <a:spLocks noGrp="1"/>
          </p:cNvSpPr>
          <p:nvPr>
            <p:ph sz="quarter" idx="11"/>
          </p:nvPr>
        </p:nvSpPr>
        <p:spPr>
          <a:xfrm>
            <a:off x="254130" y="1199656"/>
            <a:ext cx="8590067" cy="5246114"/>
          </a:xfrm>
        </p:spPr>
        <p:txBody>
          <a:bodyPr/>
          <a:lstStyle>
            <a:lvl1pPr>
              <a:defRPr baseline="0"/>
            </a:lvl1pPr>
            <a:lvl2pPr>
              <a:defRPr baseline="0"/>
            </a:lvl2pPr>
            <a:lvl3pPr>
              <a:defRPr baseline="0">
                <a:solidFill>
                  <a:srgbClr val="CC6600"/>
                </a:solidFill>
              </a:defRPr>
            </a:lvl3pPr>
            <a:lvl4pPr>
              <a:defRPr baseline="0">
                <a:solidFill>
                  <a:srgbClr val="008000"/>
                </a:solidFill>
              </a:defRPr>
            </a:lvl4pPr>
            <a:lvl5pPr>
              <a:defRPr baseline="0"/>
            </a:lvl5p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zh-TW" altLang="en-US" dirty="0"/>
          </a:p>
        </p:txBody>
      </p:sp>
    </p:spTree>
    <p:extLst>
      <p:ext uri="{BB962C8B-B14F-4D97-AF65-F5344CB8AC3E}">
        <p14:creationId xmlns="" xmlns:p14="http://schemas.microsoft.com/office/powerpoint/2010/main" val="10019511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9" cstate="print"/>
          <a:srcRect/>
          <a:stretch>
            <a:fillRect/>
          </a:stretch>
        </a:blip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gray">
          <a:xfrm>
            <a:off x="539750" y="1196975"/>
            <a:ext cx="8135938" cy="4752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dirty="0" smtClean="0"/>
              <a:t>按一下以編輯母片文字樣式</a:t>
            </a:r>
          </a:p>
          <a:p>
            <a:pPr lvl="1"/>
            <a:r>
              <a:rPr lang="zh-TW" altLang="en-US" dirty="0" smtClean="0"/>
              <a:t>第二層</a:t>
            </a:r>
          </a:p>
          <a:p>
            <a:pPr lvl="2"/>
            <a:r>
              <a:rPr lang="zh-TW" altLang="en-US" dirty="0" smtClean="0"/>
              <a:t>第三層</a:t>
            </a:r>
          </a:p>
          <a:p>
            <a:pPr lvl="3"/>
            <a:r>
              <a:rPr lang="zh-TW" altLang="en-US" dirty="0" smtClean="0"/>
              <a:t>第四層</a:t>
            </a:r>
          </a:p>
          <a:p>
            <a:pPr lvl="4"/>
            <a:r>
              <a:rPr lang="zh-TW" altLang="en-US" dirty="0" smtClean="0"/>
              <a:t>第五層</a:t>
            </a:r>
            <a:endParaRPr lang="en-US" altLang="zh-TW" dirty="0" smtClean="0"/>
          </a:p>
        </p:txBody>
      </p:sp>
      <p:sp>
        <p:nvSpPr>
          <p:cNvPr id="2" name="Rectangle 2"/>
          <p:cNvSpPr>
            <a:spLocks noGrp="1" noChangeArrowheads="1"/>
          </p:cNvSpPr>
          <p:nvPr>
            <p:ph type="title"/>
          </p:nvPr>
        </p:nvSpPr>
        <p:spPr bwMode="gray">
          <a:xfrm>
            <a:off x="179388" y="115888"/>
            <a:ext cx="6840537" cy="7921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dirty="0" smtClean="0"/>
              <a:t>按一下以編輯母片標題樣式</a:t>
            </a:r>
            <a:endParaRPr lang="en-US" altLang="zh-TW" dirty="0" smtClean="0"/>
          </a:p>
        </p:txBody>
      </p:sp>
      <p:sp>
        <p:nvSpPr>
          <p:cNvPr id="1028" name="文字方塊 20"/>
          <p:cNvSpPr txBox="1">
            <a:spLocks noChangeArrowheads="1"/>
          </p:cNvSpPr>
          <p:nvPr/>
        </p:nvSpPr>
        <p:spPr bwMode="auto">
          <a:xfrm>
            <a:off x="8501653" y="6593772"/>
            <a:ext cx="618071"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fld id="{CA385785-8759-40EE-A006-3D330626DA2A}" type="slidenum">
              <a:rPr kumimoji="0" lang="zh-TW" altLang="en-US" sz="1200" smtClean="0">
                <a:solidFill>
                  <a:srgbClr val="161616"/>
                </a:solidFill>
                <a:latin typeface="微軟正黑體" pitchFamily="34" charset="-120"/>
                <a:ea typeface="微軟正黑體" pitchFamily="34" charset="-120"/>
                <a:cs typeface="Arial Unicode MS" pitchFamily="34" charset="-120"/>
              </a:rPr>
              <a:pPr eaLnBrk="1" hangingPunct="1"/>
              <a:t>‹#›</a:t>
            </a:fld>
            <a:endParaRPr kumimoji="0" lang="en-US" altLang="zh-TW" sz="1200" dirty="0">
              <a:solidFill>
                <a:srgbClr val="161616"/>
              </a:solidFill>
              <a:latin typeface="微軟正黑體" pitchFamily="34" charset="-120"/>
              <a:ea typeface="微軟正黑體" pitchFamily="34" charset="-120"/>
              <a:cs typeface="Arial Unicode MS" pitchFamily="34" charset="-120"/>
            </a:endParaRPr>
          </a:p>
        </p:txBody>
      </p:sp>
      <p:pic>
        <p:nvPicPr>
          <p:cNvPr id="26" name="Picture 3" descr="E:\其他\企業識別系統圖\200907-new\logo-雙語.wmf"/>
          <p:cNvPicPr>
            <a:picLocks noChangeAspect="1" noChangeArrowheads="1"/>
          </p:cNvPicPr>
          <p:nvPr/>
        </p:nvPicPr>
        <p:blipFill>
          <a:blip r:embed="rId10" cstate="print"/>
          <a:srcRect/>
          <a:stretch>
            <a:fillRect/>
          </a:stretch>
        </p:blipFill>
        <p:spPr bwMode="auto">
          <a:xfrm>
            <a:off x="7235825" y="82550"/>
            <a:ext cx="1657350" cy="538163"/>
          </a:xfrm>
          <a:prstGeom prst="rect">
            <a:avLst/>
          </a:prstGeom>
          <a:ln>
            <a:noFill/>
          </a:ln>
          <a:effectLst>
            <a:outerShdw blurRad="50800" dist="25400" dir="4200000" algn="tl" rotWithShape="0">
              <a:schemeClr val="accent3"/>
            </a:outerShdw>
          </a:effectLst>
        </p:spPr>
      </p:pic>
      <p:pic>
        <p:nvPicPr>
          <p:cNvPr id="1030" name="圖片 8" descr="refrish your life.png"/>
          <p:cNvPicPr>
            <a:picLocks noChangeAspect="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0" y="6003925"/>
            <a:ext cx="6364288" cy="822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31" name="文字方塊 8"/>
          <p:cNvSpPr txBox="1">
            <a:spLocks noChangeArrowheads="1"/>
          </p:cNvSpPr>
          <p:nvPr/>
        </p:nvSpPr>
        <p:spPr bwMode="auto">
          <a:xfrm>
            <a:off x="-93663" y="6664325"/>
            <a:ext cx="5114926" cy="50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新細明體" pitchFamily="18" charset="-120"/>
              </a:defRPr>
            </a:lvl1pPr>
            <a:lvl2pPr marL="742950" indent="-285750" eaLnBrk="0" hangingPunct="0">
              <a:defRPr kumimoji="1">
                <a:solidFill>
                  <a:schemeClr val="tx1"/>
                </a:solidFill>
                <a:latin typeface="Arial" pitchFamily="34" charset="0"/>
                <a:ea typeface="新細明體" pitchFamily="18" charset="-120"/>
              </a:defRPr>
            </a:lvl2pPr>
            <a:lvl3pPr marL="1143000" indent="-228600" eaLnBrk="0" hangingPunct="0">
              <a:defRPr kumimoji="1">
                <a:solidFill>
                  <a:schemeClr val="tx1"/>
                </a:solidFill>
                <a:latin typeface="Arial" pitchFamily="34" charset="0"/>
                <a:ea typeface="新細明體" pitchFamily="18" charset="-120"/>
              </a:defRPr>
            </a:lvl3pPr>
            <a:lvl4pPr marL="1600200" indent="-228600" eaLnBrk="0" hangingPunct="0">
              <a:defRPr kumimoji="1">
                <a:solidFill>
                  <a:schemeClr val="tx1"/>
                </a:solidFill>
                <a:latin typeface="Arial" pitchFamily="34" charset="0"/>
                <a:ea typeface="新細明體" pitchFamily="18" charset="-120"/>
              </a:defRPr>
            </a:lvl4pPr>
            <a:lvl5pPr marL="2057400" indent="-228600" eaLnBrk="0" hangingPunct="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eaLnBrk="1" hangingPunct="1"/>
            <a:r>
              <a:rPr kumimoji="0" lang="zh-TW" altLang="en-US" sz="900" dirty="0">
                <a:latin typeface="Verdana" pitchFamily="34" charset="0"/>
              </a:rPr>
              <a:t>中華電信版權所有</a:t>
            </a:r>
            <a:r>
              <a:rPr lang="en-US" altLang="zh-TW" sz="900" dirty="0"/>
              <a:t>© </a:t>
            </a:r>
            <a:r>
              <a:rPr kumimoji="0" lang="en-US" altLang="zh-TW" sz="900" dirty="0" smtClean="0">
                <a:latin typeface="Verdana" pitchFamily="34" charset="0"/>
              </a:rPr>
              <a:t>2013 </a:t>
            </a:r>
            <a:r>
              <a:rPr kumimoji="0" lang="en-US" altLang="zh-TW" sz="900" dirty="0">
                <a:latin typeface="Verdana" pitchFamily="34" charset="0"/>
              </a:rPr>
              <a:t>Chunghwa Telecom All Rights Reserved.</a:t>
            </a:r>
          </a:p>
          <a:p>
            <a:pPr eaLnBrk="1" hangingPunct="1"/>
            <a:endParaRPr kumimoji="0" lang="zh-TW" altLang="en-US" dirty="0">
              <a:latin typeface="Verdana" pitchFamily="34" charset="0"/>
            </a:endParaRPr>
          </a:p>
        </p:txBody>
      </p:sp>
    </p:spTree>
  </p:cSld>
  <p:clrMap bg1="lt1" tx1="dk1" bg2="lt2" tx2="dk2" accent1="accent1" accent2="accent2" accent3="accent3" accent4="accent4" accent5="accent5" accent6="accent6" hlink="hlink" folHlink="folHlink"/>
  <p:sldLayoutIdLst>
    <p:sldLayoutId id="2147483834" r:id="rId1"/>
    <p:sldLayoutId id="2147483831" r:id="rId2"/>
    <p:sldLayoutId id="2147483835" r:id="rId3"/>
    <p:sldLayoutId id="2147483832" r:id="rId4"/>
    <p:sldLayoutId id="2147483833" r:id="rId5"/>
    <p:sldLayoutId id="2147483841" r:id="rId6"/>
    <p:sldLayoutId id="2147483859" r:id="rId7"/>
  </p:sldLayoutIdLst>
  <p:timing>
    <p:tnLst>
      <p:par>
        <p:cTn id="1" dur="indefinite" restart="never" nodeType="tmRoot"/>
      </p:par>
    </p:tnLst>
  </p:timing>
  <p:hf sldNum="0" hdr="0" ftr="0" dt="0"/>
  <p:txStyles>
    <p:titleStyle>
      <a:lvl1pPr algn="l" rtl="0" fontAlgn="base">
        <a:spcBef>
          <a:spcPct val="0"/>
        </a:spcBef>
        <a:spcAft>
          <a:spcPct val="0"/>
        </a:spcAft>
        <a:defRPr sz="4400" b="1">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effectLst>
            <a:reflection blurRad="6350" stA="55000" endA="300" endPos="45500" dir="5400000" sy="-100000" algn="bl" rotWithShape="0"/>
          </a:effectLst>
          <a:latin typeface="微軟正黑體" pitchFamily="34" charset="-120"/>
          <a:ea typeface="微軟正黑體" pitchFamily="34" charset="-120"/>
          <a:cs typeface="+mj-cs"/>
        </a:defRPr>
      </a:lvl1pPr>
      <a:lvl2pPr algn="l" rtl="0" fontAlgn="base">
        <a:spcBef>
          <a:spcPct val="0"/>
        </a:spcBef>
        <a:spcAft>
          <a:spcPct val="0"/>
        </a:spcAft>
        <a:defRPr sz="4400" b="1">
          <a:solidFill>
            <a:schemeClr val="tx1"/>
          </a:solidFill>
          <a:latin typeface="微軟正黑體" pitchFamily="34" charset="-120"/>
          <a:ea typeface="微軟正黑體" pitchFamily="34" charset="-120"/>
        </a:defRPr>
      </a:lvl2pPr>
      <a:lvl3pPr algn="l" rtl="0" fontAlgn="base">
        <a:spcBef>
          <a:spcPct val="0"/>
        </a:spcBef>
        <a:spcAft>
          <a:spcPct val="0"/>
        </a:spcAft>
        <a:defRPr sz="4400" b="1">
          <a:solidFill>
            <a:schemeClr val="tx1"/>
          </a:solidFill>
          <a:latin typeface="微軟正黑體" pitchFamily="34" charset="-120"/>
          <a:ea typeface="微軟正黑體" pitchFamily="34" charset="-120"/>
        </a:defRPr>
      </a:lvl3pPr>
      <a:lvl4pPr algn="l" rtl="0" fontAlgn="base">
        <a:spcBef>
          <a:spcPct val="0"/>
        </a:spcBef>
        <a:spcAft>
          <a:spcPct val="0"/>
        </a:spcAft>
        <a:defRPr sz="4400" b="1">
          <a:solidFill>
            <a:schemeClr val="tx1"/>
          </a:solidFill>
          <a:latin typeface="微軟正黑體" pitchFamily="34" charset="-120"/>
          <a:ea typeface="微軟正黑體" pitchFamily="34" charset="-120"/>
        </a:defRPr>
      </a:lvl4pPr>
      <a:lvl5pPr algn="l" rtl="0" fontAlgn="base">
        <a:spcBef>
          <a:spcPct val="0"/>
        </a:spcBef>
        <a:spcAft>
          <a:spcPct val="0"/>
        </a:spcAft>
        <a:defRPr sz="4400" b="1">
          <a:solidFill>
            <a:schemeClr val="tx1"/>
          </a:solidFill>
          <a:latin typeface="微軟正黑體" pitchFamily="34" charset="-120"/>
          <a:ea typeface="微軟正黑體" pitchFamily="34" charset="-120"/>
        </a:defRPr>
      </a:lvl5pPr>
      <a:lvl6pPr marL="457200" algn="l" rtl="0" eaLnBrk="1" fontAlgn="base" hangingPunct="1">
        <a:spcBef>
          <a:spcPct val="0"/>
        </a:spcBef>
        <a:spcAft>
          <a:spcPct val="0"/>
        </a:spcAft>
        <a:defRPr sz="3200" b="1">
          <a:solidFill>
            <a:schemeClr val="tx2"/>
          </a:solidFill>
          <a:latin typeface="Verdana" pitchFamily="34" charset="0"/>
        </a:defRPr>
      </a:lvl6pPr>
      <a:lvl7pPr marL="914400" algn="l" rtl="0" eaLnBrk="1" fontAlgn="base" hangingPunct="1">
        <a:spcBef>
          <a:spcPct val="0"/>
        </a:spcBef>
        <a:spcAft>
          <a:spcPct val="0"/>
        </a:spcAft>
        <a:defRPr sz="3200" b="1">
          <a:solidFill>
            <a:schemeClr val="tx2"/>
          </a:solidFill>
          <a:latin typeface="Verdana" pitchFamily="34" charset="0"/>
        </a:defRPr>
      </a:lvl7pPr>
      <a:lvl8pPr marL="1371600" algn="l" rtl="0" eaLnBrk="1" fontAlgn="base" hangingPunct="1">
        <a:spcBef>
          <a:spcPct val="0"/>
        </a:spcBef>
        <a:spcAft>
          <a:spcPct val="0"/>
        </a:spcAft>
        <a:defRPr sz="3200" b="1">
          <a:solidFill>
            <a:schemeClr val="tx2"/>
          </a:solidFill>
          <a:latin typeface="Verdana" pitchFamily="34" charset="0"/>
        </a:defRPr>
      </a:lvl8pPr>
      <a:lvl9pPr marL="1828800" algn="l" rtl="0" eaLnBrk="1" fontAlgn="base" hangingPunct="1">
        <a:spcBef>
          <a:spcPct val="0"/>
        </a:spcBef>
        <a:spcAft>
          <a:spcPct val="0"/>
        </a:spcAft>
        <a:defRPr sz="3200" b="1">
          <a:solidFill>
            <a:schemeClr val="tx2"/>
          </a:solidFill>
          <a:latin typeface="Verdana" pitchFamily="34" charset="0"/>
        </a:defRPr>
      </a:lvl9pPr>
    </p:titleStyle>
    <p:bodyStyle>
      <a:lvl1pPr marL="342900" indent="-342900" algn="l" rtl="0" fontAlgn="base">
        <a:spcBef>
          <a:spcPct val="20000"/>
        </a:spcBef>
        <a:spcAft>
          <a:spcPct val="0"/>
        </a:spcAft>
        <a:buClr>
          <a:schemeClr val="tx2"/>
        </a:buClr>
        <a:buFont typeface="Wingdings" pitchFamily="2" charset="2"/>
        <a:buChar char="v"/>
        <a:defRPr sz="2400" b="1">
          <a:solidFill>
            <a:srgbClr val="161616"/>
          </a:solidFill>
          <a:latin typeface="微軟正黑體" pitchFamily="34" charset="-120"/>
          <a:ea typeface="微軟正黑體" pitchFamily="34" charset="-120"/>
          <a:cs typeface="+mn-cs"/>
        </a:defRPr>
      </a:lvl1pPr>
      <a:lvl2pPr marL="742950" indent="-285750" algn="l" rtl="0" fontAlgn="base">
        <a:spcBef>
          <a:spcPct val="20000"/>
        </a:spcBef>
        <a:spcAft>
          <a:spcPct val="0"/>
        </a:spcAft>
        <a:buClr>
          <a:schemeClr val="accent1"/>
        </a:buClr>
        <a:buFont typeface="Wingdings" pitchFamily="2" charset="2"/>
        <a:buChar char="§"/>
        <a:defRPr sz="2200">
          <a:solidFill>
            <a:srgbClr val="161616"/>
          </a:solidFill>
          <a:latin typeface="微軟正黑體" pitchFamily="34" charset="-120"/>
          <a:ea typeface="微軟正黑體" pitchFamily="34" charset="-120"/>
        </a:defRPr>
      </a:lvl2pPr>
      <a:lvl3pPr marL="1143000" indent="-228600" algn="l" rtl="0" fontAlgn="base">
        <a:spcBef>
          <a:spcPct val="20000"/>
        </a:spcBef>
        <a:spcAft>
          <a:spcPct val="0"/>
        </a:spcAft>
        <a:buClr>
          <a:schemeClr val="tx1"/>
        </a:buClr>
        <a:buChar char="•"/>
        <a:defRPr sz="2000">
          <a:solidFill>
            <a:srgbClr val="161616"/>
          </a:solidFill>
          <a:latin typeface="微軟正黑體" pitchFamily="34" charset="-120"/>
          <a:ea typeface="微軟正黑體" pitchFamily="34" charset="-120"/>
        </a:defRPr>
      </a:lvl3pPr>
      <a:lvl4pPr marL="1600200" indent="-228600" algn="l" rtl="0" fontAlgn="base">
        <a:spcBef>
          <a:spcPct val="20000"/>
        </a:spcBef>
        <a:spcAft>
          <a:spcPct val="0"/>
        </a:spcAft>
        <a:buChar char="–"/>
        <a:defRPr sz="1600">
          <a:solidFill>
            <a:srgbClr val="161616"/>
          </a:solidFill>
          <a:latin typeface="微軟正黑體" pitchFamily="34" charset="-120"/>
          <a:ea typeface="微軟正黑體" pitchFamily="34" charset="-120"/>
        </a:defRPr>
      </a:lvl4pPr>
      <a:lvl5pPr marL="2057400" indent="-228600" algn="l" rtl="0" fontAlgn="base">
        <a:spcBef>
          <a:spcPct val="20000"/>
        </a:spcBef>
        <a:spcAft>
          <a:spcPct val="0"/>
        </a:spcAft>
        <a:buChar char="»"/>
        <a:defRPr sz="1600">
          <a:solidFill>
            <a:srgbClr val="161616"/>
          </a:solidFill>
          <a:latin typeface="微軟正黑體" pitchFamily="34" charset="-120"/>
          <a:ea typeface="微軟正黑體" pitchFamily="34" charset="-120"/>
        </a:defRPr>
      </a:lvl5pPr>
      <a:lvl6pPr marL="2514600" indent="-228600" algn="l" rtl="0" eaLnBrk="1" fontAlgn="base" hangingPunct="1">
        <a:spcBef>
          <a:spcPct val="20000"/>
        </a:spcBef>
        <a:spcAft>
          <a:spcPct val="0"/>
        </a:spcAft>
        <a:buChar char="»"/>
        <a:defRPr sz="1600">
          <a:solidFill>
            <a:schemeClr val="tx1"/>
          </a:solidFill>
          <a:latin typeface="Arial" charset="0"/>
        </a:defRPr>
      </a:lvl6pPr>
      <a:lvl7pPr marL="2971800" indent="-228600" algn="l" rtl="0" eaLnBrk="1" fontAlgn="base" hangingPunct="1">
        <a:spcBef>
          <a:spcPct val="20000"/>
        </a:spcBef>
        <a:spcAft>
          <a:spcPct val="0"/>
        </a:spcAft>
        <a:buChar char="»"/>
        <a:defRPr sz="1600">
          <a:solidFill>
            <a:schemeClr val="tx1"/>
          </a:solidFill>
          <a:latin typeface="Arial" charset="0"/>
        </a:defRPr>
      </a:lvl7pPr>
      <a:lvl8pPr marL="3429000" indent="-228600" algn="l" rtl="0" eaLnBrk="1" fontAlgn="base" hangingPunct="1">
        <a:spcBef>
          <a:spcPct val="20000"/>
        </a:spcBef>
        <a:spcAft>
          <a:spcPct val="0"/>
        </a:spcAft>
        <a:buChar char="»"/>
        <a:defRPr sz="1600">
          <a:solidFill>
            <a:schemeClr val="tx1"/>
          </a:solidFill>
          <a:latin typeface="Arial" charset="0"/>
        </a:defRPr>
      </a:lvl8pPr>
      <a:lvl9pPr marL="3886200" indent="-228600" algn="l" rtl="0" eaLnBrk="1" fontAlgn="base" hangingPunct="1">
        <a:spcBef>
          <a:spcPct val="20000"/>
        </a:spcBef>
        <a:spcAft>
          <a:spcPct val="0"/>
        </a:spcAft>
        <a:buChar char="»"/>
        <a:defRPr sz="1600">
          <a:solidFill>
            <a:schemeClr val="tx1"/>
          </a:solidFill>
          <a:latin typeface="Arial" charset="0"/>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ithome.com.tw/node/72490"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jpeg"/><Relationship Id="rId12"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27.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67.png"/><Relationship Id="rId3" Type="http://schemas.openxmlformats.org/officeDocument/2006/relationships/image" Target="../media/image57.png"/><Relationship Id="rId7" Type="http://schemas.openxmlformats.org/officeDocument/2006/relationships/image" Target="../media/image61.jpeg"/><Relationship Id="rId12" Type="http://schemas.openxmlformats.org/officeDocument/2006/relationships/image" Target="../media/image66.png"/><Relationship Id="rId2" Type="http://schemas.openxmlformats.org/officeDocument/2006/relationships/image" Target="../media/image56.png"/><Relationship Id="rId1" Type="http://schemas.openxmlformats.org/officeDocument/2006/relationships/slideLayout" Target="../slideLayouts/slideLayout2.xml"/><Relationship Id="rId6" Type="http://schemas.openxmlformats.org/officeDocument/2006/relationships/image" Target="../media/image60.png"/><Relationship Id="rId11" Type="http://schemas.openxmlformats.org/officeDocument/2006/relationships/image" Target="../media/image65.png"/><Relationship Id="rId5" Type="http://schemas.openxmlformats.org/officeDocument/2006/relationships/image" Target="../media/image59.png"/><Relationship Id="rId15" Type="http://schemas.openxmlformats.org/officeDocument/2006/relationships/image" Target="../media/image69.png"/><Relationship Id="rId10" Type="http://schemas.openxmlformats.org/officeDocument/2006/relationships/image" Target="../media/image64.gif"/><Relationship Id="rId4" Type="http://schemas.openxmlformats.org/officeDocument/2006/relationships/image" Target="../media/image58.png"/><Relationship Id="rId9" Type="http://schemas.openxmlformats.org/officeDocument/2006/relationships/image" Target="../media/image63.png"/><Relationship Id="rId14" Type="http://schemas.openxmlformats.org/officeDocument/2006/relationships/image" Target="../media/image68.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3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3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ctrTitle"/>
          </p:nvPr>
        </p:nvSpPr>
        <p:spPr>
          <a:xfrm>
            <a:off x="1058779" y="1916832"/>
            <a:ext cx="7833701" cy="1435224"/>
          </a:xfrm>
        </p:spPr>
        <p:txBody>
          <a:bodyPr>
            <a:normAutofit/>
          </a:bodyPr>
          <a:lstStyle/>
          <a:p>
            <a:r>
              <a:rPr lang="zh-TW" altLang="en-US" dirty="0" smtClean="0">
                <a:effectLst/>
              </a:rPr>
              <a:t>行動應用程式</a:t>
            </a:r>
            <a:r>
              <a:rPr lang="zh-TW" altLang="en-US" dirty="0" smtClean="0">
                <a:effectLst/>
              </a:rPr>
              <a:t>檢測與鑑識</a:t>
            </a:r>
            <a:endParaRPr lang="zh-TW" altLang="en-US" dirty="0">
              <a:effectLst/>
            </a:endParaRPr>
          </a:p>
        </p:txBody>
      </p:sp>
      <p:sp>
        <p:nvSpPr>
          <p:cNvPr id="6" name="副標題 2"/>
          <p:cNvSpPr>
            <a:spLocks noGrp="1"/>
          </p:cNvSpPr>
          <p:nvPr>
            <p:ph type="subTitle" idx="1"/>
          </p:nvPr>
        </p:nvSpPr>
        <p:spPr>
          <a:xfrm>
            <a:off x="3705726" y="4097773"/>
            <a:ext cx="5129003" cy="1950101"/>
          </a:xfrm>
        </p:spPr>
        <p:txBody>
          <a:bodyPr/>
          <a:lstStyle/>
          <a:p>
            <a:pPr eaLnBrk="1" hangingPunct="1"/>
            <a:r>
              <a:rPr lang="zh-TW" altLang="zh-TW" sz="2400" dirty="0" smtClean="0">
                <a:solidFill>
                  <a:srgbClr val="0000FF"/>
                </a:solidFill>
              </a:rPr>
              <a:t>中華電信資安監控中心</a:t>
            </a:r>
            <a:endParaRPr lang="en-US" altLang="zh-TW" sz="2400" dirty="0" smtClean="0">
              <a:solidFill>
                <a:srgbClr val="0000FF"/>
              </a:solidFill>
            </a:endParaRPr>
          </a:p>
          <a:p>
            <a:pPr eaLnBrk="1" hangingPunct="1"/>
            <a:r>
              <a:rPr lang="en-US" altLang="zh-TW" sz="2400" dirty="0" smtClean="0">
                <a:solidFill>
                  <a:srgbClr val="0000FF"/>
                </a:solidFill>
              </a:rPr>
              <a:t>2014 </a:t>
            </a:r>
            <a:r>
              <a:rPr lang="zh-TW" altLang="en-US" sz="2400" dirty="0" smtClean="0">
                <a:solidFill>
                  <a:srgbClr val="0000FF"/>
                </a:solidFill>
              </a:rPr>
              <a:t>年 </a:t>
            </a:r>
            <a:r>
              <a:rPr lang="en-US" altLang="zh-TW" sz="2400" dirty="0" smtClean="0">
                <a:solidFill>
                  <a:srgbClr val="0000FF"/>
                </a:solidFill>
              </a:rPr>
              <a:t>8</a:t>
            </a:r>
            <a:r>
              <a:rPr lang="zh-TW" altLang="en-US" sz="2400" dirty="0" smtClean="0">
                <a:solidFill>
                  <a:srgbClr val="0000FF"/>
                </a:solidFill>
              </a:rPr>
              <a:t> 月 </a:t>
            </a:r>
            <a:r>
              <a:rPr lang="en-US" altLang="zh-TW" sz="2400" dirty="0" smtClean="0">
                <a:solidFill>
                  <a:srgbClr val="0000FF"/>
                </a:solidFill>
              </a:rPr>
              <a:t>20 </a:t>
            </a:r>
            <a:r>
              <a:rPr lang="zh-TW" altLang="en-US" sz="2400" dirty="0" smtClean="0">
                <a:solidFill>
                  <a:srgbClr val="0000FF"/>
                </a:solidFill>
              </a:rPr>
              <a:t>日</a:t>
            </a:r>
            <a:endParaRPr lang="en-US" altLang="zh-TW" sz="2400" dirty="0" smtClean="0">
              <a:solidFill>
                <a:srgbClr val="0000FF"/>
              </a:solidFill>
            </a:endParaRPr>
          </a:p>
        </p:txBody>
      </p:sp>
    </p:spTree>
    <p:extLst>
      <p:ext uri="{BB962C8B-B14F-4D97-AF65-F5344CB8AC3E}">
        <p14:creationId xmlns="" xmlns:p14="http://schemas.microsoft.com/office/powerpoint/2010/main" val="2275034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個人簡介</a:t>
            </a:r>
            <a:endParaRPr lang="en-US" dirty="0"/>
          </a:p>
        </p:txBody>
      </p:sp>
      <p:sp>
        <p:nvSpPr>
          <p:cNvPr id="7" name="文字方塊 6"/>
          <p:cNvSpPr txBox="1"/>
          <p:nvPr/>
        </p:nvSpPr>
        <p:spPr>
          <a:xfrm>
            <a:off x="2991098" y="4147451"/>
            <a:ext cx="5784768" cy="2123658"/>
          </a:xfrm>
          <a:prstGeom prst="rect">
            <a:avLst/>
          </a:prstGeom>
          <a:noFill/>
        </p:spPr>
        <p:txBody>
          <a:bodyPr wrap="square" rtlCol="0">
            <a:spAutoFit/>
          </a:bodyPr>
          <a:lstStyle/>
          <a:p>
            <a:pPr marL="342900" indent="-342900">
              <a:spcBef>
                <a:spcPct val="20000"/>
              </a:spcBef>
              <a:buClr>
                <a:schemeClr val="tx2"/>
              </a:buClr>
              <a:buFont typeface="Wingdings" pitchFamily="2" charset="2"/>
              <a:buChar char="v"/>
            </a:pPr>
            <a:r>
              <a:rPr lang="zh-TW" altLang="en-US" sz="2000" b="1" kern="0" dirty="0" smtClean="0">
                <a:solidFill>
                  <a:srgbClr val="161616"/>
                </a:solidFill>
                <a:latin typeface="+mn-ea"/>
                <a:ea typeface="微軟正黑體" pitchFamily="34" charset="-120"/>
              </a:rPr>
              <a:t>施汎勳</a:t>
            </a:r>
            <a:r>
              <a:rPr lang="en-US" altLang="zh-TW" sz="2000" b="1" kern="0" dirty="0" smtClean="0">
                <a:solidFill>
                  <a:srgbClr val="161616"/>
                </a:solidFill>
                <a:latin typeface="+mn-ea"/>
                <a:ea typeface="微軟正黑體" pitchFamily="34" charset="-120"/>
              </a:rPr>
              <a:t> </a:t>
            </a:r>
          </a:p>
          <a:p>
            <a:pPr marL="342900" indent="-342900">
              <a:spcBef>
                <a:spcPct val="20000"/>
              </a:spcBef>
              <a:buClr>
                <a:schemeClr val="tx2"/>
              </a:buClr>
              <a:buFont typeface="Wingdings" pitchFamily="2" charset="2"/>
              <a:buChar char="v"/>
            </a:pPr>
            <a:r>
              <a:rPr lang="zh-TW" altLang="zh-TW" sz="2000" b="1" dirty="0" smtClean="0">
                <a:latin typeface="微軟正黑體" pitchFamily="34" charset="-120"/>
                <a:ea typeface="微軟正黑體" pitchFamily="34" charset="-120"/>
              </a:rPr>
              <a:t>現任中華電信資安檢測團隊</a:t>
            </a:r>
            <a:r>
              <a:rPr lang="zh-TW" altLang="en-US" sz="2000" b="1" dirty="0" smtClean="0">
                <a:latin typeface="微軟正黑體" pitchFamily="34" charset="-120"/>
                <a:ea typeface="微軟正黑體" pitchFamily="34" charset="-120"/>
              </a:rPr>
              <a:t>組長</a:t>
            </a:r>
            <a:endParaRPr lang="en-US" altLang="zh-TW" sz="2000" b="1" dirty="0" smtClean="0">
              <a:latin typeface="微軟正黑體" pitchFamily="34" charset="-120"/>
              <a:ea typeface="微軟正黑體" pitchFamily="34" charset="-120"/>
            </a:endParaRPr>
          </a:p>
          <a:p>
            <a:pPr marL="342900" indent="-342900">
              <a:spcBef>
                <a:spcPct val="20000"/>
              </a:spcBef>
              <a:buClr>
                <a:schemeClr val="tx2"/>
              </a:buClr>
              <a:buFont typeface="Wingdings" pitchFamily="2" charset="2"/>
              <a:buChar char="v"/>
            </a:pPr>
            <a:r>
              <a:rPr lang="zh-TW" altLang="zh-TW" sz="2000" b="1" dirty="0" smtClean="0">
                <a:latin typeface="微軟正黑體" pitchFamily="34" charset="-120"/>
                <a:ea typeface="微軟正黑體" pitchFamily="34" charset="-120"/>
              </a:rPr>
              <a:t>從事資安相關研究與工作</a:t>
            </a:r>
            <a:r>
              <a:rPr lang="en-US" altLang="zh-TW" sz="2000" b="1" dirty="0" smtClean="0">
                <a:latin typeface="微軟正黑體" pitchFamily="34" charset="-120"/>
                <a:ea typeface="微軟正黑體" pitchFamily="34" charset="-120"/>
              </a:rPr>
              <a:t>5</a:t>
            </a:r>
            <a:r>
              <a:rPr lang="zh-TW" altLang="zh-TW" sz="2000" b="1" dirty="0" smtClean="0">
                <a:latin typeface="微軟正黑體" pitchFamily="34" charset="-120"/>
                <a:ea typeface="微軟正黑體" pitchFamily="34" charset="-120"/>
              </a:rPr>
              <a:t>年，</a:t>
            </a:r>
            <a:r>
              <a:rPr lang="zh-TW" altLang="en-US" sz="2000" b="1" dirty="0" smtClean="0">
                <a:latin typeface="微軟正黑體" pitchFamily="34" charset="-120"/>
                <a:ea typeface="微軟正黑體" pitchFamily="34" charset="-120"/>
              </a:rPr>
              <a:t>負責</a:t>
            </a:r>
            <a:r>
              <a:rPr lang="zh-TW" altLang="zh-TW" sz="2000" b="1" dirty="0" smtClean="0">
                <a:latin typeface="微軟正黑體" pitchFamily="34" charset="-120"/>
                <a:ea typeface="微軟正黑體" pitchFamily="34" charset="-120"/>
              </a:rPr>
              <a:t>執行大專院校、政府機關、企業專案與金融機構滲透測試，並協助分析公司內外部資安事件惡意程式樣本。</a:t>
            </a:r>
            <a:endParaRPr lang="en-US" altLang="zh-TW" sz="2000" b="1" kern="0" dirty="0" smtClean="0">
              <a:solidFill>
                <a:srgbClr val="161616"/>
              </a:solidFill>
              <a:latin typeface="微軟正黑體" pitchFamily="34" charset="-120"/>
              <a:ea typeface="微軟正黑體" pitchFamily="34" charset="-120"/>
            </a:endParaRPr>
          </a:p>
          <a:p>
            <a:pPr marL="342900" indent="-342900">
              <a:spcBef>
                <a:spcPct val="20000"/>
              </a:spcBef>
              <a:buClr>
                <a:schemeClr val="tx2"/>
              </a:buClr>
            </a:pPr>
            <a:endParaRPr lang="en-US" altLang="zh-TW" sz="2000" b="1" kern="0" dirty="0" smtClean="0">
              <a:solidFill>
                <a:srgbClr val="161616"/>
              </a:solidFill>
              <a:latin typeface="+mn-ea"/>
              <a:ea typeface="微軟正黑體" pitchFamily="34" charset="-120"/>
            </a:endParaRPr>
          </a:p>
        </p:txBody>
      </p:sp>
      <p:pic>
        <p:nvPicPr>
          <p:cNvPr id="9" name="圖片 8" descr="施汎勳_2.jpg"/>
          <p:cNvPicPr>
            <a:picLocks noChangeAspect="1"/>
          </p:cNvPicPr>
          <p:nvPr/>
        </p:nvPicPr>
        <p:blipFill>
          <a:blip r:embed="rId3" cstate="print"/>
          <a:srcRect b="15015"/>
          <a:stretch>
            <a:fillRect/>
          </a:stretch>
        </p:blipFill>
        <p:spPr>
          <a:xfrm>
            <a:off x="292058" y="3752606"/>
            <a:ext cx="2283082" cy="2581519"/>
          </a:xfrm>
          <a:prstGeom prst="rect">
            <a:avLst/>
          </a:prstGeom>
          <a:ln>
            <a:noFill/>
          </a:ln>
          <a:effectLst>
            <a:outerShdw blurRad="190500" algn="tl" rotWithShape="0">
              <a:srgbClr val="000000">
                <a:alpha val="70000"/>
              </a:srgbClr>
            </a:outerShdw>
          </a:effectLst>
        </p:spPr>
      </p:pic>
      <p:pic>
        <p:nvPicPr>
          <p:cNvPr id="5" name="圖片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6346" y="889545"/>
            <a:ext cx="2278306" cy="2649600"/>
          </a:xfrm>
          <a:prstGeom prst="rect">
            <a:avLst/>
          </a:prstGeom>
          <a:effectLst>
            <a:outerShdw blurRad="50800" dist="38100" dir="2700000" algn="tl" rotWithShape="0">
              <a:prstClr val="black">
                <a:alpha val="40000"/>
              </a:prstClr>
            </a:outerShdw>
          </a:effectLst>
        </p:spPr>
      </p:pic>
      <p:sp>
        <p:nvSpPr>
          <p:cNvPr id="6" name="矩形 5"/>
          <p:cNvSpPr/>
          <p:nvPr/>
        </p:nvSpPr>
        <p:spPr>
          <a:xfrm>
            <a:off x="3093520" y="1316776"/>
            <a:ext cx="5706095" cy="1754326"/>
          </a:xfrm>
          <a:prstGeom prst="rect">
            <a:avLst/>
          </a:prstGeom>
        </p:spPr>
        <p:txBody>
          <a:bodyPr wrap="square">
            <a:spAutoFit/>
          </a:bodyPr>
          <a:lstStyle/>
          <a:p>
            <a:pPr marL="342900" indent="-342900">
              <a:spcBef>
                <a:spcPct val="20000"/>
              </a:spcBef>
              <a:buClr>
                <a:schemeClr val="tx2"/>
              </a:buClr>
              <a:buFont typeface="Wingdings" pitchFamily="2" charset="2"/>
              <a:buChar char="v"/>
            </a:pPr>
            <a:r>
              <a:rPr lang="zh-TW" altLang="en-US" sz="2000" b="1" kern="0" dirty="0" smtClean="0">
                <a:solidFill>
                  <a:srgbClr val="161616"/>
                </a:solidFill>
                <a:latin typeface="+mn-ea"/>
                <a:ea typeface="微軟正黑體" pitchFamily="34" charset="-120"/>
              </a:rPr>
              <a:t>劉清雲</a:t>
            </a:r>
            <a:r>
              <a:rPr lang="en-US" altLang="zh-TW" sz="2000" b="1" kern="0" dirty="0" smtClean="0">
                <a:solidFill>
                  <a:srgbClr val="161616"/>
                </a:solidFill>
                <a:latin typeface="+mn-ea"/>
                <a:ea typeface="微軟正黑體" pitchFamily="34" charset="-120"/>
              </a:rPr>
              <a:t> </a:t>
            </a:r>
          </a:p>
          <a:p>
            <a:pPr marL="342900" indent="-342900">
              <a:spcBef>
                <a:spcPct val="20000"/>
              </a:spcBef>
              <a:buClr>
                <a:schemeClr val="tx2"/>
              </a:buClr>
              <a:buFont typeface="Wingdings" pitchFamily="2" charset="2"/>
              <a:buChar char="v"/>
            </a:pPr>
            <a:r>
              <a:rPr lang="zh-TW" altLang="zh-TW" sz="2000" b="1" dirty="0" smtClean="0">
                <a:latin typeface="微軟正黑體" pitchFamily="34" charset="-120"/>
                <a:ea typeface="微軟正黑體" pitchFamily="34" charset="-120"/>
              </a:rPr>
              <a:t>現任中華電信資安檢測團隊</a:t>
            </a:r>
            <a:r>
              <a:rPr lang="zh-TW" altLang="en-US" sz="2000" b="1" dirty="0" smtClean="0">
                <a:latin typeface="微軟正黑體" pitchFamily="34" charset="-120"/>
                <a:ea typeface="微軟正黑體" pitchFamily="34" charset="-120"/>
              </a:rPr>
              <a:t>科長</a:t>
            </a:r>
            <a:endParaRPr lang="en-US" altLang="zh-TW" sz="2000" b="1" dirty="0" smtClean="0">
              <a:latin typeface="微軟正黑體" pitchFamily="34" charset="-120"/>
              <a:ea typeface="微軟正黑體" pitchFamily="34" charset="-120"/>
            </a:endParaRPr>
          </a:p>
          <a:p>
            <a:pPr marL="342900" indent="-342900">
              <a:spcBef>
                <a:spcPct val="20000"/>
              </a:spcBef>
              <a:buClr>
                <a:schemeClr val="tx2"/>
              </a:buClr>
              <a:buFont typeface="Wingdings" pitchFamily="2" charset="2"/>
              <a:buChar char="v"/>
            </a:pPr>
            <a:r>
              <a:rPr lang="zh-TW" altLang="zh-TW" sz="2000" b="1" dirty="0" smtClean="0">
                <a:latin typeface="微軟正黑體" pitchFamily="34" charset="-120"/>
                <a:ea typeface="微軟正黑體" pitchFamily="34" charset="-120"/>
              </a:rPr>
              <a:t>從事</a:t>
            </a:r>
            <a:r>
              <a:rPr lang="zh-TW" altLang="en-US" sz="2000" b="1" dirty="0" smtClean="0">
                <a:latin typeface="微軟正黑體" pitchFamily="34" charset="-120"/>
                <a:ea typeface="微軟正黑體" pitchFamily="34" charset="-120"/>
              </a:rPr>
              <a:t>電信、資訊暨</a:t>
            </a:r>
            <a:r>
              <a:rPr lang="zh-TW" altLang="zh-TW" sz="2000" b="1" dirty="0" smtClean="0">
                <a:latin typeface="微軟正黑體" pitchFamily="34" charset="-120"/>
                <a:ea typeface="微軟正黑體" pitchFamily="34" charset="-120"/>
              </a:rPr>
              <a:t>資安相關工作</a:t>
            </a:r>
            <a:r>
              <a:rPr lang="en-US" altLang="zh-TW" sz="2000" b="1" dirty="0" smtClean="0">
                <a:latin typeface="微軟正黑體" pitchFamily="34" charset="-120"/>
                <a:ea typeface="微軟正黑體" pitchFamily="34" charset="-120"/>
              </a:rPr>
              <a:t>20</a:t>
            </a:r>
            <a:r>
              <a:rPr lang="zh-TW" altLang="zh-TW" sz="2000" b="1" dirty="0" smtClean="0">
                <a:latin typeface="微軟正黑體" pitchFamily="34" charset="-120"/>
                <a:ea typeface="微軟正黑體" pitchFamily="34" charset="-120"/>
              </a:rPr>
              <a:t>年，</a:t>
            </a:r>
            <a:r>
              <a:rPr lang="zh-TW" altLang="en-US" sz="2000" b="1" dirty="0" smtClean="0">
                <a:latin typeface="微軟正黑體" pitchFamily="34" charset="-120"/>
                <a:ea typeface="微軟正黑體" pitchFamily="34" charset="-120"/>
              </a:rPr>
              <a:t>負責中華電信資安檢測、網際資安防護及資安固本工作規劃管理</a:t>
            </a:r>
            <a:r>
              <a:rPr lang="zh-TW" altLang="zh-TW" sz="2000" b="1" dirty="0" smtClean="0">
                <a:latin typeface="微軟正黑體" pitchFamily="34" charset="-120"/>
                <a:ea typeface="微軟正黑體" pitchFamily="34" charset="-120"/>
              </a:rPr>
              <a:t>。</a:t>
            </a:r>
            <a:endParaRPr lang="en-US" altLang="zh-TW" sz="2000" b="1" kern="0" dirty="0" smtClean="0">
              <a:solidFill>
                <a:srgbClr val="161616"/>
              </a:solidFill>
              <a:latin typeface="微軟正黑體" pitchFamily="34" charset="-120"/>
              <a:ea typeface="微軟正黑體" pitchFamily="34" charset="-120"/>
            </a:endParaRPr>
          </a:p>
        </p:txBody>
      </p:sp>
    </p:spTree>
    <p:extLst>
      <p:ext uri="{BB962C8B-B14F-4D97-AF65-F5344CB8AC3E}">
        <p14:creationId xmlns="" xmlns:p14="http://schemas.microsoft.com/office/powerpoint/2010/main" val="32843125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大綱</a:t>
            </a:r>
            <a:endParaRPr lang="zh-TW" altLang="en-US" dirty="0"/>
          </a:p>
        </p:txBody>
      </p:sp>
      <p:sp>
        <p:nvSpPr>
          <p:cNvPr id="3" name="內容版面配置區 2"/>
          <p:cNvSpPr>
            <a:spLocks noGrp="1"/>
          </p:cNvSpPr>
          <p:nvPr>
            <p:ph idx="1"/>
          </p:nvPr>
        </p:nvSpPr>
        <p:spPr>
          <a:xfrm>
            <a:off x="539750" y="1196975"/>
            <a:ext cx="8263056" cy="5149234"/>
          </a:xfrm>
        </p:spPr>
        <p:txBody>
          <a:bodyPr/>
          <a:lstStyle/>
          <a:p>
            <a:r>
              <a:rPr lang="zh-TW" altLang="en-US" sz="2800" dirty="0" smtClean="0"/>
              <a:t>中華電信面對現有資安問題之作為</a:t>
            </a:r>
            <a:endParaRPr lang="en-US" altLang="zh-TW" sz="2800" dirty="0" smtClean="0"/>
          </a:p>
          <a:p>
            <a:r>
              <a:rPr lang="zh-TW" altLang="en-US" sz="2800" dirty="0" smtClean="0"/>
              <a:t>行動資安威脅介紹</a:t>
            </a:r>
            <a:endParaRPr lang="en-US" altLang="zh-TW" sz="2800" dirty="0" smtClean="0"/>
          </a:p>
          <a:p>
            <a:r>
              <a:rPr lang="zh-TW" altLang="en-US" sz="2800" dirty="0" smtClean="0"/>
              <a:t>中華電信行動資安規劃</a:t>
            </a:r>
            <a:endParaRPr lang="en-US" altLang="zh-TW" sz="2800" dirty="0" smtClean="0"/>
          </a:p>
          <a:p>
            <a:r>
              <a:rPr lang="en-US" altLang="zh-TW" sz="2800" dirty="0" smtClean="0"/>
              <a:t>app</a:t>
            </a:r>
            <a:r>
              <a:rPr lang="zh-TW" altLang="en-US" sz="2800" dirty="0" smtClean="0"/>
              <a:t>鑑識  </a:t>
            </a:r>
            <a:r>
              <a:rPr lang="en-US" altLang="zh-TW" sz="2800" dirty="0" smtClean="0"/>
              <a:t>V.S. </a:t>
            </a:r>
            <a:r>
              <a:rPr lang="zh-TW" altLang="en-US" sz="2800" dirty="0" smtClean="0"/>
              <a:t> </a:t>
            </a:r>
            <a:r>
              <a:rPr lang="en-US" altLang="zh-TW" sz="2800" dirty="0" smtClean="0"/>
              <a:t>app</a:t>
            </a:r>
            <a:r>
              <a:rPr lang="zh-TW" altLang="en-US" sz="2800" dirty="0" smtClean="0"/>
              <a:t>檢測</a:t>
            </a:r>
            <a:endParaRPr lang="en-US" altLang="zh-TW" sz="2800" dirty="0" smtClean="0"/>
          </a:p>
          <a:p>
            <a:r>
              <a:rPr lang="en-US" altLang="zh-TW" sz="2800" dirty="0" smtClean="0"/>
              <a:t>app</a:t>
            </a:r>
            <a:r>
              <a:rPr lang="zh-TW" altLang="en-US" sz="2800" dirty="0" smtClean="0"/>
              <a:t>惡意程式分析</a:t>
            </a:r>
            <a:endParaRPr lang="en-US" altLang="zh-TW" sz="2800" dirty="0" smtClean="0"/>
          </a:p>
          <a:p>
            <a:r>
              <a:rPr lang="en-US" altLang="zh-TW" sz="2800" dirty="0" smtClean="0"/>
              <a:t>App</a:t>
            </a:r>
            <a:r>
              <a:rPr lang="zh-TW" altLang="en-US" sz="2800" dirty="0" smtClean="0"/>
              <a:t>程式安全檢測</a:t>
            </a:r>
            <a:endParaRPr lang="en-US" altLang="zh-TW" sz="2800" dirty="0" smtClean="0"/>
          </a:p>
          <a:p>
            <a:r>
              <a:rPr lang="zh-TW" altLang="en-US" sz="2800" dirty="0" smtClean="0"/>
              <a:t>結語</a:t>
            </a:r>
            <a:endParaRPr lang="en-US" altLang="zh-TW" sz="2800" dirty="0" smtClean="0"/>
          </a:p>
          <a:p>
            <a:r>
              <a:rPr lang="zh-TW" altLang="en-US" sz="2800" dirty="0" smtClean="0"/>
              <a:t>問題討論</a:t>
            </a:r>
            <a:r>
              <a:rPr lang="en-US" altLang="zh-TW" sz="2800" dirty="0" smtClean="0"/>
              <a:t>(Q&amp;A)</a:t>
            </a:r>
            <a:endParaRPr lang="zh-TW" altLang="en-US" sz="2800" dirty="0"/>
          </a:p>
        </p:txBody>
      </p:sp>
    </p:spTree>
    <p:extLst>
      <p:ext uri="{BB962C8B-B14F-4D97-AF65-F5344CB8AC3E}">
        <p14:creationId xmlns="" xmlns:p14="http://schemas.microsoft.com/office/powerpoint/2010/main" val="4285514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1006990" y="2499962"/>
            <a:ext cx="7634287" cy="1800225"/>
          </a:xfrm>
        </p:spPr>
        <p:txBody>
          <a:bodyPr/>
          <a:lstStyle/>
          <a:p>
            <a:pPr>
              <a:buFontTx/>
              <a:buNone/>
            </a:pPr>
            <a:r>
              <a:rPr lang="zh-TW" altLang="en-US" sz="7200" dirty="0"/>
              <a:t>資安問題怎麼防</a:t>
            </a:r>
            <a:r>
              <a:rPr lang="en-US" altLang="zh-TW" sz="7200" dirty="0"/>
              <a:t>?</a:t>
            </a:r>
          </a:p>
        </p:txBody>
      </p:sp>
    </p:spTree>
    <p:extLst>
      <p:ext uri="{BB962C8B-B14F-4D97-AF65-F5344CB8AC3E}">
        <p14:creationId xmlns="" xmlns:p14="http://schemas.microsoft.com/office/powerpoint/2010/main" val="638646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circle(in)">
                                      <p:cBhvr>
                                        <p:cTn id="7" dur="2000"/>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idx="1"/>
          </p:nvPr>
        </p:nvSpPr>
        <p:spPr>
          <a:xfrm>
            <a:off x="1343358" y="514990"/>
            <a:ext cx="7667625" cy="5616575"/>
          </a:xfrm>
        </p:spPr>
        <p:txBody>
          <a:bodyPr/>
          <a:lstStyle/>
          <a:p>
            <a:pPr>
              <a:lnSpc>
                <a:spcPct val="80000"/>
              </a:lnSpc>
            </a:pPr>
            <a:r>
              <a:rPr lang="zh-TW" altLang="en-US" sz="2800" dirty="0"/>
              <a:t>所有資安資產盤點了</a:t>
            </a:r>
            <a:r>
              <a:rPr lang="zh-TW" altLang="en-US" sz="2800" dirty="0" smtClean="0"/>
              <a:t>嗎</a:t>
            </a:r>
            <a:r>
              <a:rPr lang="en-US" altLang="zh-TW" sz="2800" dirty="0" smtClean="0"/>
              <a:t>?</a:t>
            </a:r>
            <a:endParaRPr lang="en-US" altLang="zh-TW" sz="2800" dirty="0"/>
          </a:p>
          <a:p>
            <a:pPr>
              <a:lnSpc>
                <a:spcPct val="80000"/>
              </a:lnSpc>
            </a:pPr>
            <a:r>
              <a:rPr lang="zh-TW" altLang="en-US" sz="2800" dirty="0"/>
              <a:t>未納管的</a:t>
            </a:r>
            <a:r>
              <a:rPr lang="en-US" altLang="zh-TW" sz="2800" dirty="0"/>
              <a:t>Internet</a:t>
            </a:r>
            <a:r>
              <a:rPr lang="zh-TW" altLang="en-US" sz="2800" dirty="0"/>
              <a:t>出入口，如何整合、管制</a:t>
            </a:r>
            <a:r>
              <a:rPr lang="en-US" altLang="zh-TW" sz="2800" dirty="0"/>
              <a:t>?</a:t>
            </a:r>
          </a:p>
          <a:p>
            <a:pPr>
              <a:lnSpc>
                <a:spcPct val="80000"/>
              </a:lnSpc>
            </a:pPr>
            <a:r>
              <a:rPr lang="zh-TW" altLang="en-US" sz="2800" dirty="0" smtClean="0"/>
              <a:t>多類的</a:t>
            </a:r>
            <a:r>
              <a:rPr lang="en-US" altLang="zh-TW" sz="2800" dirty="0" smtClean="0"/>
              <a:t>Log</a:t>
            </a:r>
            <a:r>
              <a:rPr lang="zh-TW" altLang="en-US" sz="2800" dirty="0"/>
              <a:t>儲存，</a:t>
            </a:r>
            <a:r>
              <a:rPr lang="zh-TW" altLang="en-US" sz="2800" dirty="0" smtClean="0"/>
              <a:t>怎麼做</a:t>
            </a:r>
            <a:r>
              <a:rPr lang="en-US" altLang="zh-TW" sz="2800" dirty="0" smtClean="0"/>
              <a:t>?</a:t>
            </a:r>
            <a:endParaRPr lang="en-US" altLang="zh-TW" sz="2800" dirty="0"/>
          </a:p>
          <a:p>
            <a:pPr>
              <a:lnSpc>
                <a:spcPct val="80000"/>
              </a:lnSpc>
            </a:pPr>
            <a:r>
              <a:rPr lang="zh-TW" altLang="en-US" sz="2800" dirty="0"/>
              <a:t>花不起</a:t>
            </a:r>
            <a:r>
              <a:rPr lang="en-US" altLang="zh-TW" sz="2800" dirty="0"/>
              <a:t>Logger/SIEM </a:t>
            </a:r>
            <a:r>
              <a:rPr lang="zh-TW" altLang="en-US" sz="2800" dirty="0"/>
              <a:t>，中小企業怎麼辦</a:t>
            </a:r>
            <a:r>
              <a:rPr lang="en-US" altLang="zh-TW" sz="2800" dirty="0"/>
              <a:t>?</a:t>
            </a:r>
          </a:p>
          <a:p>
            <a:pPr>
              <a:lnSpc>
                <a:spcPct val="80000"/>
              </a:lnSpc>
            </a:pPr>
            <a:r>
              <a:rPr lang="en-US" altLang="zh-TW" sz="2800" dirty="0"/>
              <a:t>PT/VA </a:t>
            </a:r>
            <a:r>
              <a:rPr lang="en-US" altLang="zh-TW" sz="2800" dirty="0" smtClean="0"/>
              <a:t>/</a:t>
            </a:r>
            <a:r>
              <a:rPr lang="zh-TW" altLang="en-US" sz="2800" dirty="0" smtClean="0"/>
              <a:t>源碼檢測，做到</a:t>
            </a:r>
            <a:r>
              <a:rPr lang="zh-TW" altLang="en-US" sz="2800" dirty="0"/>
              <a:t>位嗎</a:t>
            </a:r>
            <a:r>
              <a:rPr lang="en-US" altLang="zh-TW" sz="2800" dirty="0"/>
              <a:t>?</a:t>
            </a:r>
          </a:p>
          <a:p>
            <a:pPr>
              <a:lnSpc>
                <a:spcPct val="80000"/>
              </a:lnSpc>
            </a:pPr>
            <a:endParaRPr lang="en-US" altLang="zh-TW" sz="2800" dirty="0"/>
          </a:p>
          <a:p>
            <a:pPr>
              <a:lnSpc>
                <a:spcPct val="80000"/>
              </a:lnSpc>
            </a:pPr>
            <a:r>
              <a:rPr lang="zh-TW" altLang="en-US" sz="2800" dirty="0"/>
              <a:t>企業沒有資安專責</a:t>
            </a:r>
            <a:r>
              <a:rPr lang="zh-TW" altLang="en-US" sz="2800" dirty="0" smtClean="0"/>
              <a:t>人員，</a:t>
            </a:r>
            <a:r>
              <a:rPr lang="zh-TW" altLang="en-US" sz="2800" dirty="0"/>
              <a:t>怎麼辦</a:t>
            </a:r>
            <a:r>
              <a:rPr lang="en-US" altLang="zh-TW" sz="2800" dirty="0"/>
              <a:t>?</a:t>
            </a:r>
          </a:p>
          <a:p>
            <a:pPr>
              <a:lnSpc>
                <a:spcPct val="80000"/>
              </a:lnSpc>
            </a:pPr>
            <a:r>
              <a:rPr lang="en-US" altLang="zh-TW" sz="2800" dirty="0"/>
              <a:t>APT</a:t>
            </a:r>
            <a:r>
              <a:rPr lang="zh-TW" altLang="en-US" sz="2800" dirty="0"/>
              <a:t>攻擊頻繁，怎麼辦</a:t>
            </a:r>
            <a:r>
              <a:rPr lang="en-US" altLang="zh-TW" sz="2800" dirty="0"/>
              <a:t>?</a:t>
            </a:r>
          </a:p>
          <a:p>
            <a:pPr>
              <a:lnSpc>
                <a:spcPct val="80000"/>
              </a:lnSpc>
            </a:pPr>
            <a:r>
              <a:rPr lang="zh-TW" altLang="en-US" sz="2800" dirty="0"/>
              <a:t>企業被</a:t>
            </a:r>
            <a:r>
              <a:rPr lang="en-US" altLang="zh-TW" sz="2800" dirty="0" err="1"/>
              <a:t>DDoS</a:t>
            </a:r>
            <a:r>
              <a:rPr lang="zh-TW" altLang="en-US" sz="2800" dirty="0"/>
              <a:t>翻了，怎麼辦</a:t>
            </a:r>
            <a:r>
              <a:rPr lang="en-US" altLang="zh-TW" sz="2800" dirty="0"/>
              <a:t>?</a:t>
            </a:r>
          </a:p>
          <a:p>
            <a:pPr>
              <a:lnSpc>
                <a:spcPct val="80000"/>
              </a:lnSpc>
            </a:pPr>
            <a:endParaRPr lang="en-US" altLang="zh-TW" sz="2800" dirty="0"/>
          </a:p>
          <a:p>
            <a:pPr>
              <a:lnSpc>
                <a:spcPct val="80000"/>
              </a:lnSpc>
            </a:pPr>
            <a:r>
              <a:rPr lang="zh-TW" altLang="en-US" sz="2800" dirty="0"/>
              <a:t>資安事件處理、通報，做到位了嗎</a:t>
            </a:r>
            <a:r>
              <a:rPr lang="en-US" altLang="zh-TW" sz="2800" dirty="0"/>
              <a:t>?</a:t>
            </a:r>
          </a:p>
          <a:p>
            <a:pPr>
              <a:lnSpc>
                <a:spcPct val="80000"/>
              </a:lnSpc>
            </a:pPr>
            <a:r>
              <a:rPr lang="zh-TW" altLang="en-US" sz="2800" dirty="0"/>
              <a:t>防毒軟體防不了駭，怎麼辦</a:t>
            </a:r>
            <a:r>
              <a:rPr lang="en-US" altLang="zh-TW" sz="2800" dirty="0"/>
              <a:t>?</a:t>
            </a:r>
          </a:p>
          <a:p>
            <a:pPr>
              <a:lnSpc>
                <a:spcPct val="80000"/>
              </a:lnSpc>
            </a:pPr>
            <a:r>
              <a:rPr lang="zh-TW" altLang="en-US" sz="2800" dirty="0"/>
              <a:t>未收集的</a:t>
            </a:r>
            <a:r>
              <a:rPr lang="en-US" altLang="zh-TW" sz="2800" dirty="0"/>
              <a:t>AP/DB Log</a:t>
            </a:r>
            <a:r>
              <a:rPr lang="zh-TW" altLang="en-US" sz="2800" dirty="0"/>
              <a:t>如何補救</a:t>
            </a:r>
            <a:r>
              <a:rPr lang="en-US" altLang="zh-TW" sz="2800" dirty="0"/>
              <a:t>?</a:t>
            </a:r>
          </a:p>
          <a:p>
            <a:pPr>
              <a:lnSpc>
                <a:spcPct val="80000"/>
              </a:lnSpc>
            </a:pPr>
            <a:endParaRPr lang="en-US" altLang="zh-TW" sz="2800" dirty="0"/>
          </a:p>
        </p:txBody>
      </p:sp>
      <p:sp>
        <p:nvSpPr>
          <p:cNvPr id="3076" name="Text Box 4"/>
          <p:cNvSpPr txBox="1">
            <a:spLocks noChangeArrowheads="1"/>
          </p:cNvSpPr>
          <p:nvPr/>
        </p:nvSpPr>
        <p:spPr bwMode="auto">
          <a:xfrm>
            <a:off x="342270" y="1476096"/>
            <a:ext cx="865188"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a:latin typeface="微軟正黑體" pitchFamily="34" charset="-120"/>
                <a:ea typeface="微軟正黑體" pitchFamily="34" charset="-120"/>
              </a:rPr>
              <a:t>事前</a:t>
            </a:r>
          </a:p>
        </p:txBody>
      </p:sp>
      <p:sp>
        <p:nvSpPr>
          <p:cNvPr id="3077" name="Text Box 5"/>
          <p:cNvSpPr txBox="1">
            <a:spLocks noChangeArrowheads="1"/>
          </p:cNvSpPr>
          <p:nvPr/>
        </p:nvSpPr>
        <p:spPr bwMode="auto">
          <a:xfrm>
            <a:off x="478171" y="3323278"/>
            <a:ext cx="865187"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a:latin typeface="微軟正黑體" pitchFamily="34" charset="-120"/>
                <a:ea typeface="微軟正黑體" pitchFamily="34" charset="-120"/>
              </a:rPr>
              <a:t>事中</a:t>
            </a:r>
          </a:p>
        </p:txBody>
      </p:sp>
      <p:sp>
        <p:nvSpPr>
          <p:cNvPr id="3078" name="Text Box 6"/>
          <p:cNvSpPr txBox="1">
            <a:spLocks noChangeArrowheads="1"/>
          </p:cNvSpPr>
          <p:nvPr/>
        </p:nvSpPr>
        <p:spPr bwMode="auto">
          <a:xfrm>
            <a:off x="478171" y="4996233"/>
            <a:ext cx="865187"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a:latin typeface="微軟正黑體" pitchFamily="34" charset="-120"/>
                <a:ea typeface="微軟正黑體" pitchFamily="34" charset="-120"/>
              </a:rPr>
              <a:t>事後</a:t>
            </a:r>
          </a:p>
        </p:txBody>
      </p:sp>
      <p:sp>
        <p:nvSpPr>
          <p:cNvPr id="2" name="左大括弧 1"/>
          <p:cNvSpPr/>
          <p:nvPr/>
        </p:nvSpPr>
        <p:spPr bwMode="auto">
          <a:xfrm>
            <a:off x="900908" y="703800"/>
            <a:ext cx="529686" cy="191729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微軟正黑體" pitchFamily="34" charset="-120"/>
              <a:ea typeface="微軟正黑體" pitchFamily="34" charset="-120"/>
            </a:endParaRPr>
          </a:p>
        </p:txBody>
      </p:sp>
      <p:sp>
        <p:nvSpPr>
          <p:cNvPr id="7" name="左大括弧 6"/>
          <p:cNvSpPr/>
          <p:nvPr/>
        </p:nvSpPr>
        <p:spPr bwMode="auto">
          <a:xfrm>
            <a:off x="900907" y="2945068"/>
            <a:ext cx="442451" cy="1302467"/>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微軟正黑體" pitchFamily="34" charset="-120"/>
              <a:ea typeface="微軟正黑體" pitchFamily="34" charset="-120"/>
            </a:endParaRPr>
          </a:p>
        </p:txBody>
      </p:sp>
      <p:sp>
        <p:nvSpPr>
          <p:cNvPr id="8" name="左大括弧 7"/>
          <p:cNvSpPr/>
          <p:nvPr/>
        </p:nvSpPr>
        <p:spPr bwMode="auto">
          <a:xfrm>
            <a:off x="900907" y="4782088"/>
            <a:ext cx="442451" cy="1132015"/>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微軟正黑體" pitchFamily="34" charset="-120"/>
              <a:ea typeface="微軟正黑體" pitchFamily="34" charset="-120"/>
            </a:endParaRPr>
          </a:p>
        </p:txBody>
      </p:sp>
    </p:spTree>
    <p:extLst>
      <p:ext uri="{BB962C8B-B14F-4D97-AF65-F5344CB8AC3E}">
        <p14:creationId xmlns="" xmlns:p14="http://schemas.microsoft.com/office/powerpoint/2010/main" val="319078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 calcmode="lin" valueType="num">
                                      <p:cBhvr additive="base">
                                        <p:cTn id="7" dur="500" fill="hold"/>
                                        <p:tgtEl>
                                          <p:spTgt spid="30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xEl>
                                              <p:pRg st="1" end="1"/>
                                            </p:txEl>
                                          </p:spTgt>
                                        </p:tgtEl>
                                        <p:attrNameLst>
                                          <p:attrName>style.visibility</p:attrName>
                                        </p:attrNameLst>
                                      </p:cBhvr>
                                      <p:to>
                                        <p:strVal val="visible"/>
                                      </p:to>
                                    </p:set>
                                    <p:anim calcmode="lin" valueType="num">
                                      <p:cBhvr additive="base">
                                        <p:cTn id="13" dur="500" fill="hold"/>
                                        <p:tgtEl>
                                          <p:spTgt spid="30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075">
                                            <p:txEl>
                                              <p:pRg st="2" end="2"/>
                                            </p:txEl>
                                          </p:spTgt>
                                        </p:tgtEl>
                                        <p:attrNameLst>
                                          <p:attrName>style.visibility</p:attrName>
                                        </p:attrNameLst>
                                      </p:cBhvr>
                                      <p:to>
                                        <p:strVal val="visible"/>
                                      </p:to>
                                    </p:set>
                                    <p:anim calcmode="lin" valueType="num">
                                      <p:cBhvr additive="base">
                                        <p:cTn id="19" dur="500" fill="hold"/>
                                        <p:tgtEl>
                                          <p:spTgt spid="30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 calcmode="lin" valueType="num">
                                      <p:cBhvr additive="base">
                                        <p:cTn id="25" dur="500" fill="hold"/>
                                        <p:tgtEl>
                                          <p:spTgt spid="30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075">
                                            <p:txEl>
                                              <p:pRg st="4" end="4"/>
                                            </p:txEl>
                                          </p:spTgt>
                                        </p:tgtEl>
                                        <p:attrNameLst>
                                          <p:attrName>style.visibility</p:attrName>
                                        </p:attrNameLst>
                                      </p:cBhvr>
                                      <p:to>
                                        <p:strVal val="visible"/>
                                      </p:to>
                                    </p:set>
                                    <p:anim calcmode="lin" valueType="num">
                                      <p:cBhvr additive="base">
                                        <p:cTn id="31" dur="500" fill="hold"/>
                                        <p:tgtEl>
                                          <p:spTgt spid="30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075">
                                            <p:txEl>
                                              <p:pRg st="6" end="6"/>
                                            </p:txEl>
                                          </p:spTgt>
                                        </p:tgtEl>
                                        <p:attrNameLst>
                                          <p:attrName>style.visibility</p:attrName>
                                        </p:attrNameLst>
                                      </p:cBhvr>
                                      <p:to>
                                        <p:strVal val="visible"/>
                                      </p:to>
                                    </p:set>
                                    <p:animEffect transition="in" filter="fade">
                                      <p:cBhvr>
                                        <p:cTn id="37" dur="1000"/>
                                        <p:tgtEl>
                                          <p:spTgt spid="3075">
                                            <p:txEl>
                                              <p:pRg st="6" end="6"/>
                                            </p:txEl>
                                          </p:spTgt>
                                        </p:tgtEl>
                                      </p:cBhvr>
                                    </p:animEffect>
                                    <p:anim calcmode="lin" valueType="num">
                                      <p:cBhvr>
                                        <p:cTn id="38" dur="1000" fill="hold"/>
                                        <p:tgtEl>
                                          <p:spTgt spid="3075">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07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075">
                                            <p:txEl>
                                              <p:pRg st="7" end="7"/>
                                            </p:txEl>
                                          </p:spTgt>
                                        </p:tgtEl>
                                        <p:attrNameLst>
                                          <p:attrName>style.visibility</p:attrName>
                                        </p:attrNameLst>
                                      </p:cBhvr>
                                      <p:to>
                                        <p:strVal val="visible"/>
                                      </p:to>
                                    </p:set>
                                    <p:animEffect transition="in" filter="fade">
                                      <p:cBhvr>
                                        <p:cTn id="44" dur="1000"/>
                                        <p:tgtEl>
                                          <p:spTgt spid="3075">
                                            <p:txEl>
                                              <p:pRg st="7" end="7"/>
                                            </p:txEl>
                                          </p:spTgt>
                                        </p:tgtEl>
                                      </p:cBhvr>
                                    </p:animEffect>
                                    <p:anim calcmode="lin" valueType="num">
                                      <p:cBhvr>
                                        <p:cTn id="45" dur="1000" fill="hold"/>
                                        <p:tgtEl>
                                          <p:spTgt spid="3075">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075">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075">
                                            <p:txEl>
                                              <p:pRg st="8" end="8"/>
                                            </p:txEl>
                                          </p:spTgt>
                                        </p:tgtEl>
                                        <p:attrNameLst>
                                          <p:attrName>style.visibility</p:attrName>
                                        </p:attrNameLst>
                                      </p:cBhvr>
                                      <p:to>
                                        <p:strVal val="visible"/>
                                      </p:to>
                                    </p:set>
                                    <p:animEffect transition="in" filter="fade">
                                      <p:cBhvr>
                                        <p:cTn id="51" dur="1000"/>
                                        <p:tgtEl>
                                          <p:spTgt spid="3075">
                                            <p:txEl>
                                              <p:pRg st="8" end="8"/>
                                            </p:txEl>
                                          </p:spTgt>
                                        </p:tgtEl>
                                      </p:cBhvr>
                                    </p:animEffect>
                                    <p:anim calcmode="lin" valueType="num">
                                      <p:cBhvr>
                                        <p:cTn id="52" dur="1000" fill="hold"/>
                                        <p:tgtEl>
                                          <p:spTgt spid="3075">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307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3075">
                                            <p:txEl>
                                              <p:pRg st="10" end="10"/>
                                            </p:txEl>
                                          </p:spTgt>
                                        </p:tgtEl>
                                        <p:attrNameLst>
                                          <p:attrName>style.visibility</p:attrName>
                                        </p:attrNameLst>
                                      </p:cBhvr>
                                      <p:to>
                                        <p:strVal val="visible"/>
                                      </p:to>
                                    </p:set>
                                    <p:anim calcmode="lin" valueType="num">
                                      <p:cBhvr additive="base">
                                        <p:cTn id="58" dur="500" fill="hold"/>
                                        <p:tgtEl>
                                          <p:spTgt spid="3075">
                                            <p:txEl>
                                              <p:pRg st="10" end="10"/>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3075">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075">
                                            <p:txEl>
                                              <p:pRg st="11" end="11"/>
                                            </p:txEl>
                                          </p:spTgt>
                                        </p:tgtEl>
                                        <p:attrNameLst>
                                          <p:attrName>style.visibility</p:attrName>
                                        </p:attrNameLst>
                                      </p:cBhvr>
                                      <p:to>
                                        <p:strVal val="visible"/>
                                      </p:to>
                                    </p:set>
                                    <p:anim calcmode="lin" valueType="num">
                                      <p:cBhvr additive="base">
                                        <p:cTn id="64" dur="500" fill="hold"/>
                                        <p:tgtEl>
                                          <p:spTgt spid="3075">
                                            <p:txEl>
                                              <p:pRg st="11" end="11"/>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075">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075">
                                            <p:txEl>
                                              <p:pRg st="12" end="12"/>
                                            </p:txEl>
                                          </p:spTgt>
                                        </p:tgtEl>
                                        <p:attrNameLst>
                                          <p:attrName>style.visibility</p:attrName>
                                        </p:attrNameLst>
                                      </p:cBhvr>
                                      <p:to>
                                        <p:strVal val="visible"/>
                                      </p:to>
                                    </p:set>
                                    <p:anim calcmode="lin" valueType="num">
                                      <p:cBhvr additive="base">
                                        <p:cTn id="70" dur="500" fill="hold"/>
                                        <p:tgtEl>
                                          <p:spTgt spid="3075">
                                            <p:txEl>
                                              <p:pRg st="12" end="12"/>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3075">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1" presetClass="entr" presetSubtype="1" fill="hold" grpId="0" nodeType="clickEffect">
                                  <p:stCondLst>
                                    <p:cond delay="0"/>
                                  </p:stCondLst>
                                  <p:childTnLst>
                                    <p:set>
                                      <p:cBhvr>
                                        <p:cTn id="75" dur="1" fill="hold">
                                          <p:stCondLst>
                                            <p:cond delay="0"/>
                                          </p:stCondLst>
                                        </p:cTn>
                                        <p:tgtEl>
                                          <p:spTgt spid="3076"/>
                                        </p:tgtEl>
                                        <p:attrNameLst>
                                          <p:attrName>style.visibility</p:attrName>
                                        </p:attrNameLst>
                                      </p:cBhvr>
                                      <p:to>
                                        <p:strVal val="visible"/>
                                      </p:to>
                                    </p:set>
                                    <p:animEffect transition="in" filter="wheel(1)">
                                      <p:cBhvr>
                                        <p:cTn id="76" dur="2000"/>
                                        <p:tgtEl>
                                          <p:spTgt spid="3076"/>
                                        </p:tgtEl>
                                      </p:cBhvr>
                                    </p:animEffect>
                                  </p:childTnLst>
                                </p:cTn>
                              </p:par>
                              <p:par>
                                <p:cTn id="77" presetID="21" presetClass="entr" presetSubtype="1" fill="hold" grpId="0" nodeType="withEffect">
                                  <p:stCondLst>
                                    <p:cond delay="0"/>
                                  </p:stCondLst>
                                  <p:childTnLst>
                                    <p:set>
                                      <p:cBhvr>
                                        <p:cTn id="78" dur="1" fill="hold">
                                          <p:stCondLst>
                                            <p:cond delay="0"/>
                                          </p:stCondLst>
                                        </p:cTn>
                                        <p:tgtEl>
                                          <p:spTgt spid="3077"/>
                                        </p:tgtEl>
                                        <p:attrNameLst>
                                          <p:attrName>style.visibility</p:attrName>
                                        </p:attrNameLst>
                                      </p:cBhvr>
                                      <p:to>
                                        <p:strVal val="visible"/>
                                      </p:to>
                                    </p:set>
                                    <p:animEffect transition="in" filter="wheel(1)">
                                      <p:cBhvr>
                                        <p:cTn id="79" dur="2000"/>
                                        <p:tgtEl>
                                          <p:spTgt spid="3077"/>
                                        </p:tgtEl>
                                      </p:cBhvr>
                                    </p:animEffect>
                                  </p:childTnLst>
                                </p:cTn>
                              </p:par>
                              <p:par>
                                <p:cTn id="80" presetID="21" presetClass="entr" presetSubtype="1" fill="hold" grpId="0" nodeType="withEffect">
                                  <p:stCondLst>
                                    <p:cond delay="0"/>
                                  </p:stCondLst>
                                  <p:childTnLst>
                                    <p:set>
                                      <p:cBhvr>
                                        <p:cTn id="81" dur="1" fill="hold">
                                          <p:stCondLst>
                                            <p:cond delay="0"/>
                                          </p:stCondLst>
                                        </p:cTn>
                                        <p:tgtEl>
                                          <p:spTgt spid="3078"/>
                                        </p:tgtEl>
                                        <p:attrNameLst>
                                          <p:attrName>style.visibility</p:attrName>
                                        </p:attrNameLst>
                                      </p:cBhvr>
                                      <p:to>
                                        <p:strVal val="visible"/>
                                      </p:to>
                                    </p:set>
                                    <p:animEffect transition="in" filter="wheel(1)">
                                      <p:cBhvr>
                                        <p:cTn id="82" dur="2000"/>
                                        <p:tgtEl>
                                          <p:spTgt spid="3078"/>
                                        </p:tgtEl>
                                      </p:cBhvr>
                                    </p:animEffect>
                                  </p:childTnLst>
                                </p:cTn>
                              </p:par>
                              <p:par>
                                <p:cTn id="83" presetID="21" presetClass="entr" presetSubtype="1" fill="hold" grpId="0"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wheel(1)">
                                      <p:cBhvr>
                                        <p:cTn id="85" dur="2000"/>
                                        <p:tgtEl>
                                          <p:spTgt spid="2"/>
                                        </p:tgtEl>
                                      </p:cBhvr>
                                    </p:animEffect>
                                  </p:childTnLst>
                                </p:cTn>
                              </p:par>
                              <p:par>
                                <p:cTn id="86" presetID="21" presetClass="entr" presetSubtype="1" fill="hold" grpId="0" nodeType="with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wheel(1)">
                                      <p:cBhvr>
                                        <p:cTn id="88" dur="2000"/>
                                        <p:tgtEl>
                                          <p:spTgt spid="7"/>
                                        </p:tgtEl>
                                      </p:cBhvr>
                                    </p:animEffect>
                                  </p:childTnLst>
                                </p:cTn>
                              </p:par>
                              <p:par>
                                <p:cTn id="89" presetID="21" presetClass="entr" presetSubtype="1" fill="hold" grpId="0" nodeType="with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heel(1)">
                                      <p:cBhvr>
                                        <p:cTn id="9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P spid="3077" grpId="0"/>
      <p:bldP spid="3078" grpId="0"/>
      <p:bldP spid="2"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AutoShape 6"/>
          <p:cNvSpPr>
            <a:spLocks noChangeArrowheads="1"/>
          </p:cNvSpPr>
          <p:nvPr/>
        </p:nvSpPr>
        <p:spPr bwMode="auto">
          <a:xfrm>
            <a:off x="1042988" y="1196975"/>
            <a:ext cx="3673475" cy="3455988"/>
          </a:xfrm>
          <a:custGeom>
            <a:avLst/>
            <a:gdLst>
              <a:gd name="G0" fmla="+- 6401 0 0"/>
              <a:gd name="G1" fmla="+- 21600 0 6401"/>
              <a:gd name="G2" fmla="+- 21600 0 6401"/>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6401" y="10800"/>
                </a:moveTo>
                <a:cubicBezTo>
                  <a:pt x="6401" y="13230"/>
                  <a:pt x="8370" y="15199"/>
                  <a:pt x="10800" y="15199"/>
                </a:cubicBezTo>
                <a:cubicBezTo>
                  <a:pt x="13230" y="15199"/>
                  <a:pt x="15199" y="13230"/>
                  <a:pt x="15199" y="10800"/>
                </a:cubicBezTo>
                <a:cubicBezTo>
                  <a:pt x="15199" y="8370"/>
                  <a:pt x="13230" y="6401"/>
                  <a:pt x="10800" y="6401"/>
                </a:cubicBezTo>
                <a:cubicBezTo>
                  <a:pt x="8370" y="6401"/>
                  <a:pt x="6401" y="8370"/>
                  <a:pt x="6401" y="10800"/>
                </a:cubicBezTo>
                <a:close/>
              </a:path>
            </a:pathLst>
          </a:cu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51" name="Text Box 7"/>
          <p:cNvSpPr txBox="1">
            <a:spLocks noChangeArrowheads="1"/>
          </p:cNvSpPr>
          <p:nvPr/>
        </p:nvSpPr>
        <p:spPr bwMode="auto">
          <a:xfrm>
            <a:off x="2268538" y="2708275"/>
            <a:ext cx="1584325"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sz="2400" b="1">
                <a:latin typeface="微軟正黑體" pitchFamily="34" charset="-120"/>
                <a:ea typeface="微軟正黑體" pitchFamily="34" charset="-120"/>
              </a:rPr>
              <a:t>LOG</a:t>
            </a:r>
            <a:r>
              <a:rPr lang="zh-TW" altLang="en-US" sz="2400" b="1">
                <a:latin typeface="微軟正黑體" pitchFamily="34" charset="-120"/>
                <a:ea typeface="微軟正黑體" pitchFamily="34" charset="-120"/>
              </a:rPr>
              <a:t>來源</a:t>
            </a:r>
          </a:p>
        </p:txBody>
      </p:sp>
      <p:sp>
        <p:nvSpPr>
          <p:cNvPr id="6152" name="Text Box 8"/>
          <p:cNvSpPr txBox="1">
            <a:spLocks noChangeArrowheads="1"/>
          </p:cNvSpPr>
          <p:nvPr/>
        </p:nvSpPr>
        <p:spPr bwMode="auto">
          <a:xfrm>
            <a:off x="1555254" y="1516856"/>
            <a:ext cx="461665" cy="15168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wrap="square">
            <a:spAutoFit/>
          </a:bodyPr>
          <a:lstStyle/>
          <a:p>
            <a:pPr>
              <a:spcBef>
                <a:spcPct val="50000"/>
              </a:spcBef>
            </a:pPr>
            <a:r>
              <a:rPr lang="zh-TW" altLang="en-US" b="1">
                <a:latin typeface="微軟正黑體" pitchFamily="34" charset="-120"/>
                <a:ea typeface="微軟正黑體" pitchFamily="34" charset="-120"/>
              </a:rPr>
              <a:t>資</a:t>
            </a:r>
            <a:r>
              <a:rPr lang="zh-TW" altLang="en-US" b="1" smtClean="0">
                <a:latin typeface="微軟正黑體" pitchFamily="34" charset="-120"/>
                <a:ea typeface="微軟正黑體" pitchFamily="34" charset="-120"/>
              </a:rPr>
              <a:t>安網路設備</a:t>
            </a:r>
            <a:endParaRPr lang="zh-TW" altLang="en-US" b="1" dirty="0">
              <a:latin typeface="微軟正黑體" pitchFamily="34" charset="-120"/>
              <a:ea typeface="微軟正黑體" pitchFamily="34" charset="-120"/>
            </a:endParaRPr>
          </a:p>
        </p:txBody>
      </p:sp>
      <p:sp>
        <p:nvSpPr>
          <p:cNvPr id="6153" name="Text Box 9"/>
          <p:cNvSpPr txBox="1">
            <a:spLocks noChangeArrowheads="1"/>
          </p:cNvSpPr>
          <p:nvPr/>
        </p:nvSpPr>
        <p:spPr bwMode="auto">
          <a:xfrm>
            <a:off x="3589319" y="2264971"/>
            <a:ext cx="136995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b="1" dirty="0">
                <a:latin typeface="微軟正黑體" pitchFamily="34" charset="-120"/>
                <a:ea typeface="微軟正黑體" pitchFamily="34" charset="-120"/>
              </a:rPr>
              <a:t>APT</a:t>
            </a:r>
            <a:r>
              <a:rPr lang="zh-TW" altLang="en-US" b="1" dirty="0">
                <a:latin typeface="微軟正黑體" pitchFamily="34" charset="-120"/>
                <a:ea typeface="微軟正黑體" pitchFamily="34" charset="-120"/>
              </a:rPr>
              <a:t>防護</a:t>
            </a:r>
          </a:p>
        </p:txBody>
      </p:sp>
      <p:sp>
        <p:nvSpPr>
          <p:cNvPr id="6154" name="Text Box 10"/>
          <p:cNvSpPr txBox="1">
            <a:spLocks noChangeArrowheads="1"/>
          </p:cNvSpPr>
          <p:nvPr/>
        </p:nvSpPr>
        <p:spPr bwMode="auto">
          <a:xfrm>
            <a:off x="6921181" y="3999009"/>
            <a:ext cx="1149271" cy="12003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ts val="0"/>
              </a:spcBef>
              <a:buFontTx/>
              <a:buChar char="•"/>
            </a:pPr>
            <a:r>
              <a:rPr lang="zh-TW" altLang="en-US" sz="2400" b="1" dirty="0">
                <a:latin typeface="微軟正黑體" pitchFamily="34" charset="-120"/>
                <a:ea typeface="微軟正黑體" pitchFamily="34" charset="-120"/>
              </a:rPr>
              <a:t>威脅</a:t>
            </a:r>
          </a:p>
          <a:p>
            <a:pPr>
              <a:spcBef>
                <a:spcPts val="0"/>
              </a:spcBef>
              <a:buFontTx/>
              <a:buChar char="•"/>
            </a:pPr>
            <a:r>
              <a:rPr lang="zh-TW" altLang="en-US" sz="2400" b="1" dirty="0">
                <a:latin typeface="微軟正黑體" pitchFamily="34" charset="-120"/>
                <a:ea typeface="微軟正黑體" pitchFamily="34" charset="-120"/>
              </a:rPr>
              <a:t>風險</a:t>
            </a:r>
          </a:p>
          <a:p>
            <a:pPr>
              <a:spcBef>
                <a:spcPts val="0"/>
              </a:spcBef>
              <a:buFontTx/>
              <a:buChar char="•"/>
            </a:pPr>
            <a:r>
              <a:rPr lang="zh-TW" altLang="en-US" sz="2400" b="1" dirty="0">
                <a:latin typeface="微軟正黑體" pitchFamily="34" charset="-120"/>
                <a:ea typeface="微軟正黑體" pitchFamily="34" charset="-120"/>
              </a:rPr>
              <a:t>事件</a:t>
            </a:r>
          </a:p>
        </p:txBody>
      </p:sp>
      <p:sp>
        <p:nvSpPr>
          <p:cNvPr id="6155" name="Text Box 11"/>
          <p:cNvSpPr txBox="1">
            <a:spLocks noChangeArrowheads="1"/>
          </p:cNvSpPr>
          <p:nvPr/>
        </p:nvSpPr>
        <p:spPr bwMode="auto">
          <a:xfrm>
            <a:off x="2249273" y="1316807"/>
            <a:ext cx="461665" cy="10080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eaVert">
            <a:spAutoFit/>
          </a:bodyPr>
          <a:lstStyle/>
          <a:p>
            <a:pPr>
              <a:spcBef>
                <a:spcPct val="50000"/>
              </a:spcBef>
            </a:pPr>
            <a:r>
              <a:rPr lang="zh-TW" altLang="en-US" b="1" dirty="0">
                <a:latin typeface="微軟正黑體" pitchFamily="34" charset="-120"/>
                <a:ea typeface="微軟正黑體" pitchFamily="34" charset="-120"/>
              </a:rPr>
              <a:t>防毒軟體</a:t>
            </a:r>
          </a:p>
        </p:txBody>
      </p:sp>
      <p:sp>
        <p:nvSpPr>
          <p:cNvPr id="6157" name="Text Box 13"/>
          <p:cNvSpPr txBox="1">
            <a:spLocks noChangeArrowheads="1"/>
          </p:cNvSpPr>
          <p:nvPr/>
        </p:nvSpPr>
        <p:spPr bwMode="auto">
          <a:xfrm>
            <a:off x="1583951" y="3433614"/>
            <a:ext cx="1081088"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a:latin typeface="微軟正黑體" pitchFamily="34" charset="-120"/>
                <a:ea typeface="微軟正黑體" pitchFamily="34" charset="-120"/>
              </a:rPr>
              <a:t>資源管理系統</a:t>
            </a:r>
          </a:p>
        </p:txBody>
      </p:sp>
      <p:sp>
        <p:nvSpPr>
          <p:cNvPr id="6159" name="Text Box 15"/>
          <p:cNvSpPr txBox="1">
            <a:spLocks noChangeArrowheads="1"/>
          </p:cNvSpPr>
          <p:nvPr/>
        </p:nvSpPr>
        <p:spPr bwMode="auto">
          <a:xfrm>
            <a:off x="3492500" y="3429000"/>
            <a:ext cx="1081088"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dirty="0">
                <a:latin typeface="微軟正黑體" pitchFamily="34" charset="-120"/>
                <a:ea typeface="微軟正黑體" pitchFamily="34" charset="-120"/>
              </a:rPr>
              <a:t>IPS</a:t>
            </a:r>
            <a:r>
              <a:rPr lang="zh-TW" altLang="en-US" b="1" dirty="0">
                <a:latin typeface="微軟正黑體" pitchFamily="34" charset="-120"/>
                <a:ea typeface="微軟正黑體" pitchFamily="34" charset="-120"/>
              </a:rPr>
              <a:t>防護</a:t>
            </a:r>
          </a:p>
        </p:txBody>
      </p:sp>
      <p:sp>
        <p:nvSpPr>
          <p:cNvPr id="6160" name="Text Box 16"/>
          <p:cNvSpPr txBox="1">
            <a:spLocks noChangeArrowheads="1"/>
          </p:cNvSpPr>
          <p:nvPr/>
        </p:nvSpPr>
        <p:spPr bwMode="auto">
          <a:xfrm>
            <a:off x="2771775" y="3860800"/>
            <a:ext cx="1223963"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dirty="0" smtClean="0">
                <a:latin typeface="微軟正黑體" pitchFamily="34" charset="-120"/>
                <a:ea typeface="微軟正黑體" pitchFamily="34" charset="-120"/>
              </a:rPr>
              <a:t>AP/DB Log</a:t>
            </a:r>
            <a:endParaRPr lang="zh-TW" altLang="en-US" b="1" dirty="0">
              <a:latin typeface="微軟正黑體" pitchFamily="34" charset="-120"/>
              <a:ea typeface="微軟正黑體" pitchFamily="34" charset="-120"/>
            </a:endParaRPr>
          </a:p>
        </p:txBody>
      </p:sp>
      <p:sp>
        <p:nvSpPr>
          <p:cNvPr id="6162" name="AutoShape 18"/>
          <p:cNvSpPr>
            <a:spLocks noChangeArrowheads="1"/>
          </p:cNvSpPr>
          <p:nvPr/>
        </p:nvSpPr>
        <p:spPr bwMode="auto">
          <a:xfrm>
            <a:off x="179388" y="2781300"/>
            <a:ext cx="1511300" cy="576263"/>
          </a:xfrm>
          <a:prstGeom prst="rightArrow">
            <a:avLst>
              <a:gd name="adj1" fmla="val 50000"/>
              <a:gd name="adj2" fmla="val 65565"/>
            </a:avLst>
          </a:prstGeom>
          <a:solidFill>
            <a:srgbClr val="FF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63" name="Text Box 19"/>
          <p:cNvSpPr txBox="1">
            <a:spLocks noChangeArrowheads="1"/>
          </p:cNvSpPr>
          <p:nvPr/>
        </p:nvSpPr>
        <p:spPr bwMode="auto">
          <a:xfrm>
            <a:off x="179388" y="2924175"/>
            <a:ext cx="1584325" cy="336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sz="1600" b="1">
                <a:latin typeface="微軟正黑體" pitchFamily="34" charset="-120"/>
                <a:ea typeface="微軟正黑體" pitchFamily="34" charset="-120"/>
              </a:rPr>
              <a:t>資安事件</a:t>
            </a:r>
            <a:r>
              <a:rPr lang="en-US" altLang="zh-TW" sz="1600" b="1">
                <a:latin typeface="微軟正黑體" pitchFamily="34" charset="-120"/>
                <a:ea typeface="微軟正黑體" pitchFamily="34" charset="-120"/>
              </a:rPr>
              <a:t>Log </a:t>
            </a:r>
          </a:p>
        </p:txBody>
      </p:sp>
      <p:sp>
        <p:nvSpPr>
          <p:cNvPr id="6165" name="AutoShape 21"/>
          <p:cNvSpPr>
            <a:spLocks noChangeArrowheads="1"/>
          </p:cNvSpPr>
          <p:nvPr/>
        </p:nvSpPr>
        <p:spPr bwMode="auto">
          <a:xfrm>
            <a:off x="3851275" y="2781300"/>
            <a:ext cx="1511300" cy="576263"/>
          </a:xfrm>
          <a:prstGeom prst="rightArrow">
            <a:avLst>
              <a:gd name="adj1" fmla="val 50000"/>
              <a:gd name="adj2" fmla="val 65565"/>
            </a:avLst>
          </a:prstGeom>
          <a:solidFill>
            <a:srgbClr val="FF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66" name="AutoShape 22"/>
          <p:cNvSpPr>
            <a:spLocks noChangeArrowheads="1"/>
          </p:cNvSpPr>
          <p:nvPr/>
        </p:nvSpPr>
        <p:spPr bwMode="auto">
          <a:xfrm>
            <a:off x="5364163" y="2492375"/>
            <a:ext cx="1082675" cy="1082675"/>
          </a:xfrm>
          <a:prstGeom prst="can">
            <a:avLst>
              <a:gd name="adj" fmla="val 27593"/>
            </a:avLst>
          </a:prstGeom>
          <a:solidFill>
            <a:srgbClr val="FFFF00"/>
          </a:solidFill>
          <a:ln w="9525">
            <a:solidFill>
              <a:schemeClr val="tx1"/>
            </a:solidFill>
            <a:round/>
            <a:headEnd/>
            <a:tailEnd/>
          </a:ln>
          <a:effectLst/>
        </p:spPr>
        <p:txBody>
          <a:bodyPr wrap="none" anchor="ctr"/>
          <a:lstStyle/>
          <a:p>
            <a:endParaRPr lang="zh-TW" altLang="en-US">
              <a:latin typeface="微軟正黑體" pitchFamily="34" charset="-120"/>
              <a:ea typeface="微軟正黑體" pitchFamily="34" charset="-120"/>
            </a:endParaRPr>
          </a:p>
        </p:txBody>
      </p:sp>
      <p:sp>
        <p:nvSpPr>
          <p:cNvPr id="6158" name="Text Box 14"/>
          <p:cNvSpPr txBox="1">
            <a:spLocks noChangeArrowheads="1"/>
          </p:cNvSpPr>
          <p:nvPr/>
        </p:nvSpPr>
        <p:spPr bwMode="auto">
          <a:xfrm>
            <a:off x="5307239" y="2781300"/>
            <a:ext cx="1223963" cy="10618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zh-TW" b="1" dirty="0">
                <a:latin typeface="微軟正黑體" pitchFamily="34" charset="-120"/>
                <a:ea typeface="微軟正黑體" pitchFamily="34" charset="-120"/>
              </a:rPr>
              <a:t>SMART SOC</a:t>
            </a:r>
          </a:p>
          <a:p>
            <a:pPr algn="ctr">
              <a:spcBef>
                <a:spcPct val="50000"/>
              </a:spcBef>
            </a:pPr>
            <a:r>
              <a:rPr lang="en-US" altLang="zh-TW" b="1" dirty="0">
                <a:latin typeface="微軟正黑體" pitchFamily="34" charset="-120"/>
                <a:ea typeface="微軟正黑體" pitchFamily="34" charset="-120"/>
              </a:rPr>
              <a:t>SIEM</a:t>
            </a:r>
          </a:p>
        </p:txBody>
      </p:sp>
      <p:sp>
        <p:nvSpPr>
          <p:cNvPr id="6167" name="AutoShape 23"/>
          <p:cNvSpPr>
            <a:spLocks noChangeArrowheads="1"/>
          </p:cNvSpPr>
          <p:nvPr/>
        </p:nvSpPr>
        <p:spPr bwMode="auto">
          <a:xfrm>
            <a:off x="6445250" y="2852738"/>
            <a:ext cx="412493" cy="472281"/>
          </a:xfrm>
          <a:prstGeom prst="rightArrow">
            <a:avLst>
              <a:gd name="adj1" fmla="val 50000"/>
              <a:gd name="adj2" fmla="val 33242"/>
            </a:avLst>
          </a:prstGeom>
          <a:solidFill>
            <a:srgbClr val="FF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70" name="AutoShape 26"/>
          <p:cNvSpPr>
            <a:spLocks noChangeArrowheads="1"/>
          </p:cNvSpPr>
          <p:nvPr/>
        </p:nvSpPr>
        <p:spPr bwMode="auto">
          <a:xfrm rot="-1437587">
            <a:off x="7956550" y="2565400"/>
            <a:ext cx="863600" cy="144463"/>
          </a:xfrm>
          <a:prstGeom prst="rightArrow">
            <a:avLst>
              <a:gd name="adj1" fmla="val 50000"/>
              <a:gd name="adj2" fmla="val 149450"/>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72" name="AutoShape 28"/>
          <p:cNvSpPr>
            <a:spLocks noChangeArrowheads="1"/>
          </p:cNvSpPr>
          <p:nvPr/>
        </p:nvSpPr>
        <p:spPr bwMode="auto">
          <a:xfrm>
            <a:off x="8027988" y="2924175"/>
            <a:ext cx="863600" cy="144463"/>
          </a:xfrm>
          <a:prstGeom prst="rightArrow">
            <a:avLst>
              <a:gd name="adj1" fmla="val 50000"/>
              <a:gd name="adj2" fmla="val 149450"/>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74" name="AutoShape 30"/>
          <p:cNvSpPr>
            <a:spLocks noChangeArrowheads="1"/>
          </p:cNvSpPr>
          <p:nvPr/>
        </p:nvSpPr>
        <p:spPr bwMode="auto">
          <a:xfrm rot="1666761">
            <a:off x="7956550" y="3357563"/>
            <a:ext cx="863600" cy="144462"/>
          </a:xfrm>
          <a:prstGeom prst="rightArrow">
            <a:avLst>
              <a:gd name="adj1" fmla="val 50000"/>
              <a:gd name="adj2" fmla="val 149451"/>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zh-TW" altLang="en-US">
              <a:latin typeface="微軟正黑體" pitchFamily="34" charset="-120"/>
              <a:ea typeface="微軟正黑體" pitchFamily="34" charset="-120"/>
            </a:endParaRPr>
          </a:p>
        </p:txBody>
      </p:sp>
      <p:sp>
        <p:nvSpPr>
          <p:cNvPr id="6176" name="Text Box 32"/>
          <p:cNvSpPr txBox="1">
            <a:spLocks noChangeArrowheads="1"/>
          </p:cNvSpPr>
          <p:nvPr/>
        </p:nvSpPr>
        <p:spPr bwMode="auto">
          <a:xfrm>
            <a:off x="7885113" y="2276475"/>
            <a:ext cx="6477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a:latin typeface="微軟正黑體" pitchFamily="34" charset="-120"/>
                <a:ea typeface="微軟正黑體" pitchFamily="34" charset="-120"/>
              </a:rPr>
              <a:t>通報</a:t>
            </a:r>
          </a:p>
        </p:txBody>
      </p:sp>
      <p:sp>
        <p:nvSpPr>
          <p:cNvPr id="6177" name="Text Box 33"/>
          <p:cNvSpPr txBox="1">
            <a:spLocks noChangeArrowheads="1"/>
          </p:cNvSpPr>
          <p:nvPr/>
        </p:nvSpPr>
        <p:spPr bwMode="auto">
          <a:xfrm>
            <a:off x="8316913" y="3141663"/>
            <a:ext cx="6477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smtClean="0">
                <a:latin typeface="微軟正黑體" pitchFamily="34" charset="-120"/>
                <a:ea typeface="微軟正黑體" pitchFamily="34" charset="-120"/>
              </a:rPr>
              <a:t>回覆</a:t>
            </a:r>
            <a:endParaRPr lang="zh-TW" altLang="en-US" b="1" dirty="0">
              <a:latin typeface="微軟正黑體" pitchFamily="34" charset="-120"/>
              <a:ea typeface="微軟正黑體" pitchFamily="34" charset="-120"/>
            </a:endParaRPr>
          </a:p>
        </p:txBody>
      </p:sp>
      <p:sp>
        <p:nvSpPr>
          <p:cNvPr id="6178" name="Text Box 34"/>
          <p:cNvSpPr txBox="1">
            <a:spLocks noChangeArrowheads="1"/>
          </p:cNvSpPr>
          <p:nvPr/>
        </p:nvSpPr>
        <p:spPr bwMode="auto">
          <a:xfrm>
            <a:off x="8316913" y="2636838"/>
            <a:ext cx="647700"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zh-TW" altLang="en-US" b="1" dirty="0" smtClean="0">
                <a:latin typeface="微軟正黑體" pitchFamily="34" charset="-120"/>
                <a:ea typeface="微軟正黑體" pitchFamily="34" charset="-120"/>
              </a:rPr>
              <a:t>簽核</a:t>
            </a:r>
            <a:endParaRPr lang="zh-TW" altLang="en-US" b="1" dirty="0">
              <a:latin typeface="微軟正黑體" pitchFamily="34" charset="-120"/>
              <a:ea typeface="微軟正黑體" pitchFamily="34" charset="-120"/>
            </a:endParaRPr>
          </a:p>
        </p:txBody>
      </p:sp>
      <p:sp>
        <p:nvSpPr>
          <p:cNvPr id="6179" name="Text Box 35"/>
          <p:cNvSpPr txBox="1">
            <a:spLocks noChangeArrowheads="1"/>
          </p:cNvSpPr>
          <p:nvPr/>
        </p:nvSpPr>
        <p:spPr bwMode="auto">
          <a:xfrm>
            <a:off x="4949369" y="3731984"/>
            <a:ext cx="199979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TW" b="1" dirty="0" smtClean="0">
                <a:solidFill>
                  <a:srgbClr val="CC0000"/>
                </a:solidFill>
                <a:latin typeface="微軟正黑體" pitchFamily="34" charset="-120"/>
                <a:ea typeface="微軟正黑體" pitchFamily="34" charset="-120"/>
              </a:rPr>
              <a:t>CORRELATION</a:t>
            </a:r>
            <a:endParaRPr lang="en-US" altLang="zh-TW" b="1" dirty="0">
              <a:solidFill>
                <a:srgbClr val="CC0000"/>
              </a:solidFill>
              <a:latin typeface="微軟正黑體" pitchFamily="34" charset="-120"/>
              <a:ea typeface="微軟正黑體" pitchFamily="34" charset="-120"/>
            </a:endParaRPr>
          </a:p>
        </p:txBody>
      </p:sp>
      <p:sp>
        <p:nvSpPr>
          <p:cNvPr id="25" name="Text Box 15"/>
          <p:cNvSpPr txBox="1">
            <a:spLocks noChangeArrowheads="1"/>
          </p:cNvSpPr>
          <p:nvPr/>
        </p:nvSpPr>
        <p:spPr bwMode="auto">
          <a:xfrm>
            <a:off x="2843212" y="1516856"/>
            <a:ext cx="1081088"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TW" b="1" dirty="0" smtClean="0">
                <a:latin typeface="微軟正黑體" pitchFamily="34" charset="-120"/>
                <a:ea typeface="微軟正黑體" pitchFamily="34" charset="-120"/>
              </a:rPr>
              <a:t>OS</a:t>
            </a:r>
            <a:r>
              <a:rPr lang="zh-TW" altLang="en-US" b="1" dirty="0" smtClean="0">
                <a:latin typeface="微軟正黑體" pitchFamily="34" charset="-120"/>
                <a:ea typeface="微軟正黑體" pitchFamily="34" charset="-120"/>
              </a:rPr>
              <a:t> </a:t>
            </a:r>
            <a:r>
              <a:rPr lang="en-US" altLang="zh-TW" b="1" dirty="0" smtClean="0">
                <a:latin typeface="微軟正黑體" pitchFamily="34" charset="-120"/>
                <a:ea typeface="微軟正黑體" pitchFamily="34" charset="-120"/>
              </a:rPr>
              <a:t>Log</a:t>
            </a:r>
            <a:endParaRPr lang="zh-TW" altLang="en-US" b="1" dirty="0">
              <a:latin typeface="微軟正黑體" pitchFamily="34" charset="-120"/>
              <a:ea typeface="微軟正黑體" pitchFamily="34" charset="-120"/>
            </a:endParaRPr>
          </a:p>
        </p:txBody>
      </p:sp>
      <p:pic>
        <p:nvPicPr>
          <p:cNvPr id="1026" name="Picture 2" descr="https://encrypted-tbn3.gstatic.com/images?q=tbn:ANd9GcQhf1IyDx_mQ4KgHsoVMLmsq_9CqGXoDshUKTdlBoiI28e1A58a"/>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67982" y="2442978"/>
            <a:ext cx="1104667" cy="105631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矩形 1"/>
          <p:cNvSpPr/>
          <p:nvPr/>
        </p:nvSpPr>
        <p:spPr>
          <a:xfrm>
            <a:off x="6758868" y="3513753"/>
            <a:ext cx="1395426" cy="461665"/>
          </a:xfrm>
          <a:prstGeom prst="rect">
            <a:avLst/>
          </a:prstGeom>
          <a:solidFill>
            <a:srgbClr val="EE893E"/>
          </a:solidFill>
          <a:scene3d>
            <a:camera prst="orthographicFront"/>
            <a:lightRig rig="threePt" dir="t"/>
          </a:scene3d>
          <a:sp3d>
            <a:bevelT w="165100" prst="coolSlant"/>
          </a:sp3d>
        </p:spPr>
        <p:txBody>
          <a:bodyPr wrap="square" lIns="91440" tIns="45720" rIns="91440" bIns="45720">
            <a:spAutoFit/>
          </a:bodyPr>
          <a:lstStyle/>
          <a:p>
            <a:pPr algn="ctr"/>
            <a:r>
              <a:rPr lang="en-US" altLang="zh-TW"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微軟正黑體" pitchFamily="34" charset="-120"/>
                <a:ea typeface="微軟正黑體" pitchFamily="34" charset="-120"/>
              </a:rPr>
              <a:t>ISTMS</a:t>
            </a:r>
            <a:endParaRPr lang="zh-TW" altLang="en-US" sz="2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微軟正黑體" pitchFamily="34" charset="-120"/>
              <a:ea typeface="微軟正黑體" pitchFamily="34" charset="-120"/>
            </a:endParaRPr>
          </a:p>
        </p:txBody>
      </p:sp>
    </p:spTree>
    <p:extLst>
      <p:ext uri="{BB962C8B-B14F-4D97-AF65-F5344CB8AC3E}">
        <p14:creationId xmlns="" xmlns:p14="http://schemas.microsoft.com/office/powerpoint/2010/main" val="3960074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2">
                                            <p:txEl>
                                              <p:pRg st="0" end="0"/>
                                            </p:txEl>
                                          </p:spTgt>
                                        </p:tgtEl>
                                        <p:attrNameLst>
                                          <p:attrName>style.visibility</p:attrName>
                                        </p:attrNameLst>
                                      </p:cBhvr>
                                      <p:to>
                                        <p:strVal val="visible"/>
                                      </p:to>
                                    </p:set>
                                    <p:anim calcmode="lin" valueType="num">
                                      <p:cBhvr additive="base">
                                        <p:cTn id="7" dur="500" fill="hold"/>
                                        <p:tgtEl>
                                          <p:spTgt spid="61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5">
                                            <p:txEl>
                                              <p:pRg st="0" end="0"/>
                                            </p:txEl>
                                          </p:spTgt>
                                        </p:tgtEl>
                                        <p:attrNameLst>
                                          <p:attrName>style.visibility</p:attrName>
                                        </p:attrNameLst>
                                      </p:cBhvr>
                                      <p:to>
                                        <p:strVal val="visible"/>
                                      </p:to>
                                    </p:set>
                                    <p:anim calcmode="lin" valueType="num">
                                      <p:cBhvr additive="base">
                                        <p:cTn id="13" dur="500" fill="hold"/>
                                        <p:tgtEl>
                                          <p:spTgt spid="615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
                                            <p:txEl>
                                              <p:pRg st="0" end="0"/>
                                            </p:txEl>
                                          </p:spTgt>
                                        </p:tgtEl>
                                        <p:attrNameLst>
                                          <p:attrName>style.visibility</p:attrName>
                                        </p:attrNameLst>
                                      </p:cBhvr>
                                      <p:to>
                                        <p:strVal val="visible"/>
                                      </p:to>
                                    </p:set>
                                    <p:anim calcmode="lin" valueType="num">
                                      <p:cBhvr additive="base">
                                        <p:cTn id="19" dur="500" fill="hold"/>
                                        <p:tgtEl>
                                          <p:spTgt spid="25">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3">
                                            <p:txEl>
                                              <p:pRg st="0" end="0"/>
                                            </p:txEl>
                                          </p:spTgt>
                                        </p:tgtEl>
                                        <p:attrNameLst>
                                          <p:attrName>style.visibility</p:attrName>
                                        </p:attrNameLst>
                                      </p:cBhvr>
                                      <p:to>
                                        <p:strVal val="visible"/>
                                      </p:to>
                                    </p:set>
                                    <p:anim calcmode="lin" valueType="num">
                                      <p:cBhvr additive="base">
                                        <p:cTn id="25" dur="500" fill="hold"/>
                                        <p:tgtEl>
                                          <p:spTgt spid="615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9">
                                            <p:txEl>
                                              <p:pRg st="0" end="0"/>
                                            </p:txEl>
                                          </p:spTgt>
                                        </p:tgtEl>
                                        <p:attrNameLst>
                                          <p:attrName>style.visibility</p:attrName>
                                        </p:attrNameLst>
                                      </p:cBhvr>
                                      <p:to>
                                        <p:strVal val="visible"/>
                                      </p:to>
                                    </p:set>
                                    <p:anim calcmode="lin" valueType="num">
                                      <p:cBhvr additive="base">
                                        <p:cTn id="31" dur="500" fill="hold"/>
                                        <p:tgtEl>
                                          <p:spTgt spid="6159">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60">
                                            <p:txEl>
                                              <p:pRg st="0" end="0"/>
                                            </p:txEl>
                                          </p:spTgt>
                                        </p:tgtEl>
                                        <p:attrNameLst>
                                          <p:attrName>style.visibility</p:attrName>
                                        </p:attrNameLst>
                                      </p:cBhvr>
                                      <p:to>
                                        <p:strVal val="visible"/>
                                      </p:to>
                                    </p:set>
                                    <p:anim calcmode="lin" valueType="num">
                                      <p:cBhvr additive="base">
                                        <p:cTn id="37" dur="500" fill="hold"/>
                                        <p:tgtEl>
                                          <p:spTgt spid="6160">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6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7">
                                            <p:txEl>
                                              <p:pRg st="0" end="0"/>
                                            </p:txEl>
                                          </p:spTgt>
                                        </p:tgtEl>
                                        <p:attrNameLst>
                                          <p:attrName>style.visibility</p:attrName>
                                        </p:attrNameLst>
                                      </p:cBhvr>
                                      <p:to>
                                        <p:strVal val="visible"/>
                                      </p:to>
                                    </p:set>
                                    <p:anim calcmode="lin" valueType="num">
                                      <p:cBhvr additive="base">
                                        <p:cTn id="43" dur="500" fill="hold"/>
                                        <p:tgtEl>
                                          <p:spTgt spid="6157">
                                            <p:txEl>
                                              <p:pRg st="0" end="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6162"/>
                                        </p:tgtEl>
                                        <p:attrNameLst>
                                          <p:attrName>style.visibility</p:attrName>
                                        </p:attrNameLst>
                                      </p:cBhvr>
                                      <p:to>
                                        <p:strVal val="visible"/>
                                      </p:to>
                                    </p:set>
                                    <p:animEffect transition="in" filter="circle(in)">
                                      <p:cBhvr>
                                        <p:cTn id="49" dur="2000"/>
                                        <p:tgtEl>
                                          <p:spTgt spid="6162"/>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6163"/>
                                        </p:tgtEl>
                                        <p:attrNameLst>
                                          <p:attrName>style.visibility</p:attrName>
                                        </p:attrNameLst>
                                      </p:cBhvr>
                                      <p:to>
                                        <p:strVal val="visible"/>
                                      </p:to>
                                    </p:set>
                                    <p:animEffect transition="in" filter="circle(in)">
                                      <p:cBhvr>
                                        <p:cTn id="52" dur="2000"/>
                                        <p:tgtEl>
                                          <p:spTgt spid="6163"/>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6165"/>
                                        </p:tgtEl>
                                        <p:attrNameLst>
                                          <p:attrName>style.visibility</p:attrName>
                                        </p:attrNameLst>
                                      </p:cBhvr>
                                      <p:to>
                                        <p:strVal val="visible"/>
                                      </p:to>
                                    </p:set>
                                    <p:animEffect transition="in" filter="wheel(1)">
                                      <p:cBhvr>
                                        <p:cTn id="57" dur="2000"/>
                                        <p:tgtEl>
                                          <p:spTgt spid="6165"/>
                                        </p:tgtEl>
                                      </p:cBhvr>
                                    </p:animEffect>
                                  </p:childTnLst>
                                </p:cTn>
                              </p:par>
                              <p:par>
                                <p:cTn id="58" presetID="21" presetClass="entr" presetSubtype="1" fill="hold" grpId="0" nodeType="withEffect">
                                  <p:stCondLst>
                                    <p:cond delay="0"/>
                                  </p:stCondLst>
                                  <p:childTnLst>
                                    <p:set>
                                      <p:cBhvr>
                                        <p:cTn id="59" dur="1" fill="hold">
                                          <p:stCondLst>
                                            <p:cond delay="0"/>
                                          </p:stCondLst>
                                        </p:cTn>
                                        <p:tgtEl>
                                          <p:spTgt spid="6158"/>
                                        </p:tgtEl>
                                        <p:attrNameLst>
                                          <p:attrName>style.visibility</p:attrName>
                                        </p:attrNameLst>
                                      </p:cBhvr>
                                      <p:to>
                                        <p:strVal val="visible"/>
                                      </p:to>
                                    </p:set>
                                    <p:animEffect transition="in" filter="wheel(1)">
                                      <p:cBhvr>
                                        <p:cTn id="60" dur="2000"/>
                                        <p:tgtEl>
                                          <p:spTgt spid="6158"/>
                                        </p:tgtEl>
                                      </p:cBhvr>
                                    </p:animEffect>
                                  </p:childTnLst>
                                </p:cTn>
                              </p:par>
                              <p:par>
                                <p:cTn id="61" presetID="21" presetClass="entr" presetSubtype="1" fill="hold" grpId="0" nodeType="withEffect">
                                  <p:stCondLst>
                                    <p:cond delay="0"/>
                                  </p:stCondLst>
                                  <p:childTnLst>
                                    <p:set>
                                      <p:cBhvr>
                                        <p:cTn id="62" dur="1" fill="hold">
                                          <p:stCondLst>
                                            <p:cond delay="0"/>
                                          </p:stCondLst>
                                        </p:cTn>
                                        <p:tgtEl>
                                          <p:spTgt spid="6166"/>
                                        </p:tgtEl>
                                        <p:attrNameLst>
                                          <p:attrName>style.visibility</p:attrName>
                                        </p:attrNameLst>
                                      </p:cBhvr>
                                      <p:to>
                                        <p:strVal val="visible"/>
                                      </p:to>
                                    </p:set>
                                    <p:animEffect transition="in" filter="wheel(1)">
                                      <p:cBhvr>
                                        <p:cTn id="63" dur="2000"/>
                                        <p:tgtEl>
                                          <p:spTgt spid="6166"/>
                                        </p:tgtEl>
                                      </p:cBhvr>
                                    </p:animEffect>
                                  </p:childTnLst>
                                </p:cTn>
                              </p:par>
                              <p:par>
                                <p:cTn id="64" presetID="21" presetClass="entr" presetSubtype="1" fill="hold" grpId="0" nodeType="withEffect">
                                  <p:stCondLst>
                                    <p:cond delay="0"/>
                                  </p:stCondLst>
                                  <p:childTnLst>
                                    <p:set>
                                      <p:cBhvr>
                                        <p:cTn id="65" dur="1" fill="hold">
                                          <p:stCondLst>
                                            <p:cond delay="0"/>
                                          </p:stCondLst>
                                        </p:cTn>
                                        <p:tgtEl>
                                          <p:spTgt spid="6179"/>
                                        </p:tgtEl>
                                        <p:attrNameLst>
                                          <p:attrName>style.visibility</p:attrName>
                                        </p:attrNameLst>
                                      </p:cBhvr>
                                      <p:to>
                                        <p:strVal val="visible"/>
                                      </p:to>
                                    </p:set>
                                    <p:animEffect transition="in" filter="wheel(1)">
                                      <p:cBhvr>
                                        <p:cTn id="66" dur="2000"/>
                                        <p:tgtEl>
                                          <p:spTgt spid="6179"/>
                                        </p:tgtEl>
                                      </p:cBhvr>
                                    </p:animEffect>
                                  </p:childTnLst>
                                </p:cTn>
                              </p:par>
                            </p:childTnLst>
                          </p:cTn>
                        </p:par>
                      </p:childTnLst>
                    </p:cTn>
                  </p:par>
                  <p:par>
                    <p:cTn id="67" fill="hold">
                      <p:stCondLst>
                        <p:cond delay="indefinite"/>
                      </p:stCondLst>
                      <p:childTnLst>
                        <p:par>
                          <p:cTn id="68" fill="hold">
                            <p:stCondLst>
                              <p:cond delay="0"/>
                            </p:stCondLst>
                            <p:childTnLst>
                              <p:par>
                                <p:cTn id="69" presetID="6" presetClass="entr" presetSubtype="16" fill="hold" grpId="0" nodeType="clickEffect">
                                  <p:stCondLst>
                                    <p:cond delay="0"/>
                                  </p:stCondLst>
                                  <p:childTnLst>
                                    <p:set>
                                      <p:cBhvr>
                                        <p:cTn id="70" dur="1" fill="hold">
                                          <p:stCondLst>
                                            <p:cond delay="0"/>
                                          </p:stCondLst>
                                        </p:cTn>
                                        <p:tgtEl>
                                          <p:spTgt spid="6154"/>
                                        </p:tgtEl>
                                        <p:attrNameLst>
                                          <p:attrName>style.visibility</p:attrName>
                                        </p:attrNameLst>
                                      </p:cBhvr>
                                      <p:to>
                                        <p:strVal val="visible"/>
                                      </p:to>
                                    </p:set>
                                    <p:animEffect transition="in" filter="circle(in)">
                                      <p:cBhvr>
                                        <p:cTn id="71" dur="2000"/>
                                        <p:tgtEl>
                                          <p:spTgt spid="6154"/>
                                        </p:tgtEl>
                                      </p:cBhvr>
                                    </p:animEffect>
                                  </p:childTnLst>
                                </p:cTn>
                              </p:par>
                              <p:par>
                                <p:cTn id="72" presetID="6" presetClass="entr" presetSubtype="16" fill="hold" grpId="0" nodeType="withEffect">
                                  <p:stCondLst>
                                    <p:cond delay="0"/>
                                  </p:stCondLst>
                                  <p:childTnLst>
                                    <p:set>
                                      <p:cBhvr>
                                        <p:cTn id="73" dur="1" fill="hold">
                                          <p:stCondLst>
                                            <p:cond delay="0"/>
                                          </p:stCondLst>
                                        </p:cTn>
                                        <p:tgtEl>
                                          <p:spTgt spid="6167"/>
                                        </p:tgtEl>
                                        <p:attrNameLst>
                                          <p:attrName>style.visibility</p:attrName>
                                        </p:attrNameLst>
                                      </p:cBhvr>
                                      <p:to>
                                        <p:strVal val="visible"/>
                                      </p:to>
                                    </p:set>
                                    <p:animEffect transition="in" filter="circle(in)">
                                      <p:cBhvr>
                                        <p:cTn id="74" dur="2000"/>
                                        <p:tgtEl>
                                          <p:spTgt spid="6167"/>
                                        </p:tgtEl>
                                      </p:cBhvr>
                                    </p:animEffect>
                                  </p:childTnLst>
                                </p:cTn>
                              </p:par>
                              <p:par>
                                <p:cTn id="75" presetID="6" presetClass="entr" presetSubtype="16" fill="hold" grpId="0" nodeType="withEffect">
                                  <p:stCondLst>
                                    <p:cond delay="0"/>
                                  </p:stCondLst>
                                  <p:childTnLst>
                                    <p:set>
                                      <p:cBhvr>
                                        <p:cTn id="76" dur="1" fill="hold">
                                          <p:stCondLst>
                                            <p:cond delay="0"/>
                                          </p:stCondLst>
                                        </p:cTn>
                                        <p:tgtEl>
                                          <p:spTgt spid="6170"/>
                                        </p:tgtEl>
                                        <p:attrNameLst>
                                          <p:attrName>style.visibility</p:attrName>
                                        </p:attrNameLst>
                                      </p:cBhvr>
                                      <p:to>
                                        <p:strVal val="visible"/>
                                      </p:to>
                                    </p:set>
                                    <p:animEffect transition="in" filter="circle(in)">
                                      <p:cBhvr>
                                        <p:cTn id="77" dur="2000"/>
                                        <p:tgtEl>
                                          <p:spTgt spid="6170"/>
                                        </p:tgtEl>
                                      </p:cBhvr>
                                    </p:animEffect>
                                  </p:childTnLst>
                                </p:cTn>
                              </p:par>
                              <p:par>
                                <p:cTn id="78" presetID="6" presetClass="entr" presetSubtype="16" fill="hold" grpId="0" nodeType="withEffect">
                                  <p:stCondLst>
                                    <p:cond delay="0"/>
                                  </p:stCondLst>
                                  <p:childTnLst>
                                    <p:set>
                                      <p:cBhvr>
                                        <p:cTn id="79" dur="1" fill="hold">
                                          <p:stCondLst>
                                            <p:cond delay="0"/>
                                          </p:stCondLst>
                                        </p:cTn>
                                        <p:tgtEl>
                                          <p:spTgt spid="6172"/>
                                        </p:tgtEl>
                                        <p:attrNameLst>
                                          <p:attrName>style.visibility</p:attrName>
                                        </p:attrNameLst>
                                      </p:cBhvr>
                                      <p:to>
                                        <p:strVal val="visible"/>
                                      </p:to>
                                    </p:set>
                                    <p:animEffect transition="in" filter="circle(in)">
                                      <p:cBhvr>
                                        <p:cTn id="80" dur="2000"/>
                                        <p:tgtEl>
                                          <p:spTgt spid="6172"/>
                                        </p:tgtEl>
                                      </p:cBhvr>
                                    </p:animEffect>
                                  </p:childTnLst>
                                </p:cTn>
                              </p:par>
                              <p:par>
                                <p:cTn id="81" presetID="6" presetClass="entr" presetSubtype="16" fill="hold" grpId="0" nodeType="withEffect">
                                  <p:stCondLst>
                                    <p:cond delay="0"/>
                                  </p:stCondLst>
                                  <p:childTnLst>
                                    <p:set>
                                      <p:cBhvr>
                                        <p:cTn id="82" dur="1" fill="hold">
                                          <p:stCondLst>
                                            <p:cond delay="0"/>
                                          </p:stCondLst>
                                        </p:cTn>
                                        <p:tgtEl>
                                          <p:spTgt spid="6174"/>
                                        </p:tgtEl>
                                        <p:attrNameLst>
                                          <p:attrName>style.visibility</p:attrName>
                                        </p:attrNameLst>
                                      </p:cBhvr>
                                      <p:to>
                                        <p:strVal val="visible"/>
                                      </p:to>
                                    </p:set>
                                    <p:animEffect transition="in" filter="circle(in)">
                                      <p:cBhvr>
                                        <p:cTn id="83" dur="2000"/>
                                        <p:tgtEl>
                                          <p:spTgt spid="6174"/>
                                        </p:tgtEl>
                                      </p:cBhvr>
                                    </p:animEffect>
                                  </p:childTnLst>
                                </p:cTn>
                              </p:par>
                              <p:par>
                                <p:cTn id="84" presetID="6" presetClass="entr" presetSubtype="16" fill="hold" grpId="0" nodeType="withEffect">
                                  <p:stCondLst>
                                    <p:cond delay="0"/>
                                  </p:stCondLst>
                                  <p:childTnLst>
                                    <p:set>
                                      <p:cBhvr>
                                        <p:cTn id="85" dur="1" fill="hold">
                                          <p:stCondLst>
                                            <p:cond delay="0"/>
                                          </p:stCondLst>
                                        </p:cTn>
                                        <p:tgtEl>
                                          <p:spTgt spid="6176"/>
                                        </p:tgtEl>
                                        <p:attrNameLst>
                                          <p:attrName>style.visibility</p:attrName>
                                        </p:attrNameLst>
                                      </p:cBhvr>
                                      <p:to>
                                        <p:strVal val="visible"/>
                                      </p:to>
                                    </p:set>
                                    <p:animEffect transition="in" filter="circle(in)">
                                      <p:cBhvr>
                                        <p:cTn id="86" dur="2000"/>
                                        <p:tgtEl>
                                          <p:spTgt spid="6176"/>
                                        </p:tgtEl>
                                      </p:cBhvr>
                                    </p:animEffect>
                                  </p:childTnLst>
                                </p:cTn>
                              </p:par>
                              <p:par>
                                <p:cTn id="87" presetID="6" presetClass="entr" presetSubtype="16" fill="hold" grpId="0" nodeType="withEffect">
                                  <p:stCondLst>
                                    <p:cond delay="0"/>
                                  </p:stCondLst>
                                  <p:childTnLst>
                                    <p:set>
                                      <p:cBhvr>
                                        <p:cTn id="88" dur="1" fill="hold">
                                          <p:stCondLst>
                                            <p:cond delay="0"/>
                                          </p:stCondLst>
                                        </p:cTn>
                                        <p:tgtEl>
                                          <p:spTgt spid="6177"/>
                                        </p:tgtEl>
                                        <p:attrNameLst>
                                          <p:attrName>style.visibility</p:attrName>
                                        </p:attrNameLst>
                                      </p:cBhvr>
                                      <p:to>
                                        <p:strVal val="visible"/>
                                      </p:to>
                                    </p:set>
                                    <p:animEffect transition="in" filter="circle(in)">
                                      <p:cBhvr>
                                        <p:cTn id="89" dur="2000"/>
                                        <p:tgtEl>
                                          <p:spTgt spid="6177"/>
                                        </p:tgtEl>
                                      </p:cBhvr>
                                    </p:animEffect>
                                  </p:childTnLst>
                                </p:cTn>
                              </p:par>
                              <p:par>
                                <p:cTn id="90" presetID="6" presetClass="entr" presetSubtype="16" fill="hold" grpId="0" nodeType="withEffect">
                                  <p:stCondLst>
                                    <p:cond delay="0"/>
                                  </p:stCondLst>
                                  <p:childTnLst>
                                    <p:set>
                                      <p:cBhvr>
                                        <p:cTn id="91" dur="1" fill="hold">
                                          <p:stCondLst>
                                            <p:cond delay="0"/>
                                          </p:stCondLst>
                                        </p:cTn>
                                        <p:tgtEl>
                                          <p:spTgt spid="6178"/>
                                        </p:tgtEl>
                                        <p:attrNameLst>
                                          <p:attrName>style.visibility</p:attrName>
                                        </p:attrNameLst>
                                      </p:cBhvr>
                                      <p:to>
                                        <p:strVal val="visible"/>
                                      </p:to>
                                    </p:set>
                                    <p:animEffect transition="in" filter="circle(in)">
                                      <p:cBhvr>
                                        <p:cTn id="92" dur="2000"/>
                                        <p:tgtEl>
                                          <p:spTgt spid="6178"/>
                                        </p:tgtEl>
                                      </p:cBhvr>
                                    </p:animEffect>
                                  </p:childTnLst>
                                </p:cTn>
                              </p:par>
                              <p:par>
                                <p:cTn id="93" presetID="6" presetClass="entr" presetSubtype="16" fill="hold" nodeType="withEffect">
                                  <p:stCondLst>
                                    <p:cond delay="0"/>
                                  </p:stCondLst>
                                  <p:childTnLst>
                                    <p:set>
                                      <p:cBhvr>
                                        <p:cTn id="94" dur="1" fill="hold">
                                          <p:stCondLst>
                                            <p:cond delay="0"/>
                                          </p:stCondLst>
                                        </p:cTn>
                                        <p:tgtEl>
                                          <p:spTgt spid="1026"/>
                                        </p:tgtEl>
                                        <p:attrNameLst>
                                          <p:attrName>style.visibility</p:attrName>
                                        </p:attrNameLst>
                                      </p:cBhvr>
                                      <p:to>
                                        <p:strVal val="visible"/>
                                      </p:to>
                                    </p:set>
                                    <p:animEffect transition="in" filter="circle(in)">
                                      <p:cBhvr>
                                        <p:cTn id="95" dur="2000"/>
                                        <p:tgtEl>
                                          <p:spTgt spid="1026"/>
                                        </p:tgtEl>
                                      </p:cBhvr>
                                    </p:animEffect>
                                  </p:childTnLst>
                                </p:cTn>
                              </p:par>
                              <p:par>
                                <p:cTn id="96" presetID="6" presetClass="entr" presetSubtype="16" fill="hold" grpId="0" nodeType="withEffect">
                                  <p:stCondLst>
                                    <p:cond delay="0"/>
                                  </p:stCondLst>
                                  <p:childTnLst>
                                    <p:set>
                                      <p:cBhvr>
                                        <p:cTn id="97" dur="1" fill="hold">
                                          <p:stCondLst>
                                            <p:cond delay="0"/>
                                          </p:stCondLst>
                                        </p:cTn>
                                        <p:tgtEl>
                                          <p:spTgt spid="2"/>
                                        </p:tgtEl>
                                        <p:attrNameLst>
                                          <p:attrName>style.visibility</p:attrName>
                                        </p:attrNameLst>
                                      </p:cBhvr>
                                      <p:to>
                                        <p:strVal val="visible"/>
                                      </p:to>
                                    </p:set>
                                    <p:animEffect transition="in" filter="circle(in)">
                                      <p:cBhvr>
                                        <p:cTn id="98"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 grpId="0"/>
      <p:bldP spid="6162" grpId="0" animBg="1"/>
      <p:bldP spid="6163" grpId="0"/>
      <p:bldP spid="6165" grpId="0" animBg="1"/>
      <p:bldP spid="6166" grpId="0" animBg="1"/>
      <p:bldP spid="6158" grpId="0"/>
      <p:bldP spid="6167" grpId="0" animBg="1"/>
      <p:bldP spid="6170" grpId="0" animBg="1"/>
      <p:bldP spid="6172" grpId="0" animBg="1"/>
      <p:bldP spid="6174" grpId="0" animBg="1"/>
      <p:bldP spid="6176" grpId="0"/>
      <p:bldP spid="6177" grpId="0"/>
      <p:bldP spid="6178" grpId="0"/>
      <p:bldP spid="6179" grpId="0"/>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3600" dirty="0" smtClean="0"/>
              <a:t>行動裝置應用資料外洩 管控困難</a:t>
            </a:r>
            <a:endParaRPr lang="zh-TW" altLang="en-US" sz="3600" dirty="0"/>
          </a:p>
        </p:txBody>
      </p:sp>
      <p:sp>
        <p:nvSpPr>
          <p:cNvPr id="3" name="內容版面配置區 2"/>
          <p:cNvSpPr>
            <a:spLocks noGrp="1"/>
          </p:cNvSpPr>
          <p:nvPr>
            <p:ph idx="1"/>
          </p:nvPr>
        </p:nvSpPr>
        <p:spPr>
          <a:xfrm>
            <a:off x="336554" y="1182461"/>
            <a:ext cx="8135938" cy="4752975"/>
          </a:xfrm>
        </p:spPr>
        <p:txBody>
          <a:bodyPr/>
          <a:lstStyle/>
          <a:p>
            <a:r>
              <a:rPr lang="en-US" altLang="zh-TW" b="1" dirty="0" err="1" smtClean="0">
                <a:solidFill>
                  <a:srgbClr val="000000"/>
                </a:solidFill>
              </a:rPr>
              <a:t>Ponemon</a:t>
            </a:r>
            <a:r>
              <a:rPr lang="en-US" altLang="zh-TW" b="1" dirty="0" smtClean="0">
                <a:solidFill>
                  <a:srgbClr val="000000"/>
                </a:solidFill>
              </a:rPr>
              <a:t> Institute</a:t>
            </a:r>
            <a:r>
              <a:rPr lang="zh-TW" altLang="en-US" b="1" dirty="0" smtClean="0">
                <a:solidFill>
                  <a:srgbClr val="000000"/>
                </a:solidFill>
              </a:rPr>
              <a:t>的網路調查發現</a:t>
            </a:r>
            <a:r>
              <a:rPr lang="en-US" altLang="zh-TW" b="1" dirty="0" smtClean="0">
                <a:solidFill>
                  <a:srgbClr val="000000"/>
                </a:solidFill>
              </a:rPr>
              <a:t>51%</a:t>
            </a:r>
            <a:r>
              <a:rPr lang="zh-TW" altLang="en-US" b="1" dirty="0" smtClean="0">
                <a:solidFill>
                  <a:srgbClr val="000000"/>
                </a:solidFill>
              </a:rPr>
              <a:t>企業組織因行動裝置造成</a:t>
            </a:r>
            <a:r>
              <a:rPr lang="zh-TW" altLang="en-US" b="1" dirty="0" smtClean="0">
                <a:solidFill>
                  <a:srgbClr val="FF0000"/>
                </a:solidFill>
              </a:rPr>
              <a:t>資料外洩</a:t>
            </a:r>
            <a:r>
              <a:rPr lang="zh-TW" altLang="en-US" b="1" dirty="0" smtClean="0">
                <a:solidFill>
                  <a:srgbClr val="000000"/>
                </a:solidFill>
              </a:rPr>
              <a:t>，</a:t>
            </a:r>
            <a:r>
              <a:rPr lang="en-US" altLang="zh-TW" b="1" dirty="0" smtClean="0">
                <a:solidFill>
                  <a:srgbClr val="000000"/>
                </a:solidFill>
              </a:rPr>
              <a:t>59%</a:t>
            </a:r>
            <a:r>
              <a:rPr lang="zh-TW" altLang="en-US" b="1" dirty="0" smtClean="0">
                <a:solidFill>
                  <a:srgbClr val="000000"/>
                </a:solidFill>
              </a:rPr>
              <a:t>員工</a:t>
            </a:r>
            <a:r>
              <a:rPr lang="zh-TW" altLang="en-US" b="1" dirty="0" smtClean="0">
                <a:solidFill>
                  <a:srgbClr val="FF0000"/>
                </a:solidFill>
              </a:rPr>
              <a:t>迴避安全管控</a:t>
            </a:r>
            <a:endParaRPr lang="en-US" altLang="zh-TW" b="1" dirty="0" smtClean="0">
              <a:solidFill>
                <a:srgbClr val="FF0000"/>
              </a:solidFill>
            </a:endParaRPr>
          </a:p>
          <a:p>
            <a:pPr lvl="1"/>
            <a:r>
              <a:rPr lang="en-US" altLang="zh-TW" dirty="0" smtClean="0">
                <a:hlinkClick r:id="rId3"/>
              </a:rPr>
              <a:t>http://www.ithome.com.tw/node/72490</a:t>
            </a:r>
            <a:endParaRPr lang="en-US" altLang="zh-TW" dirty="0" smtClean="0"/>
          </a:p>
          <a:p>
            <a:pPr lvl="1">
              <a:buNone/>
            </a:pPr>
            <a:endParaRPr lang="en-US" altLang="zh-TW" dirty="0" smtClean="0"/>
          </a:p>
          <a:p>
            <a:r>
              <a:rPr lang="en-US" altLang="zh-TW" b="1" dirty="0" smtClean="0"/>
              <a:t>Checkpoint 2013</a:t>
            </a:r>
            <a:r>
              <a:rPr lang="zh-TW" altLang="en-US" b="1" dirty="0" smtClean="0"/>
              <a:t>年的報告指出 </a:t>
            </a:r>
            <a:r>
              <a:rPr lang="en-US" altLang="zh-TW" b="1" dirty="0" smtClean="0"/>
              <a:t>93%</a:t>
            </a:r>
            <a:r>
              <a:rPr lang="zh-TW" altLang="en-US" b="1" dirty="0" err="1" smtClean="0"/>
              <a:t>的企業可支援員工透過行動裝置連入內部網站，但在過去一年間</a:t>
            </a:r>
            <a:r>
              <a:rPr lang="zh-TW" altLang="en-US" dirty="0" err="1" smtClean="0"/>
              <a:t>，</a:t>
            </a:r>
            <a:r>
              <a:rPr lang="en-US" altLang="zh-TW" b="1" dirty="0" err="1" smtClean="0">
                <a:solidFill>
                  <a:srgbClr val="FF0000"/>
                </a:solidFill>
              </a:rPr>
              <a:t>79%</a:t>
            </a:r>
            <a:r>
              <a:rPr lang="zh-TW" altLang="en-US" b="1" dirty="0" smtClean="0">
                <a:solidFill>
                  <a:srgbClr val="FF0000"/>
                </a:solidFill>
              </a:rPr>
              <a:t>的企業曾遭遇行動安全事件</a:t>
            </a:r>
            <a:r>
              <a:rPr lang="zh-TW" altLang="en-US" b="1" dirty="0" smtClean="0"/>
              <a:t>。 </a:t>
            </a:r>
            <a:endParaRPr lang="en-US" altLang="zh-TW" b="1" dirty="0" err="1" smtClean="0"/>
          </a:p>
          <a:p>
            <a:pPr lvl="1"/>
            <a:r>
              <a:rPr lang="en-US" altLang="zh-TW" dirty="0" smtClean="0">
                <a:hlinkClick r:id="rId3"/>
              </a:rPr>
              <a:t>http://www.informationsecurity.com.tw/article/article_detail.aspx?aid=7516</a:t>
            </a:r>
            <a:endParaRPr lang="zh-TW" altLang="en-US" dirty="0" smtClean="0">
              <a:hlinkClick r:id="rId3"/>
            </a:endParaRPr>
          </a:p>
        </p:txBody>
      </p:sp>
      <p:pic>
        <p:nvPicPr>
          <p:cNvPr id="4" name="圖片 3" descr="byod.jpg"/>
          <p:cNvPicPr>
            <a:picLocks noChangeAspect="1"/>
          </p:cNvPicPr>
          <p:nvPr/>
        </p:nvPicPr>
        <p:blipFill>
          <a:blip r:embed="rId4" cstate="print"/>
          <a:stretch>
            <a:fillRect/>
          </a:stretch>
        </p:blipFill>
        <p:spPr>
          <a:xfrm>
            <a:off x="5631543" y="4596210"/>
            <a:ext cx="2249713" cy="1625418"/>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526102" y="1344620"/>
            <a:ext cx="8135938" cy="3415971"/>
          </a:xfrm>
        </p:spPr>
        <p:txBody>
          <a:bodyPr/>
          <a:lstStyle/>
          <a:p>
            <a:r>
              <a:rPr lang="en-US" altLang="zh-TW" sz="2800" dirty="0" err="1" smtClean="0"/>
              <a:t>Fortinet</a:t>
            </a:r>
            <a:r>
              <a:rPr lang="zh-TW" altLang="en-US" sz="2800" dirty="0" smtClean="0"/>
              <a:t>公佈</a:t>
            </a:r>
            <a:r>
              <a:rPr lang="en-US" altLang="zh-TW" sz="2800" dirty="0" smtClean="0"/>
              <a:t>2013</a:t>
            </a:r>
            <a:r>
              <a:rPr lang="zh-TW" altLang="en-US" sz="2800" dirty="0"/>
              <a:t>全年的網路威脅報告。報告中</a:t>
            </a:r>
            <a:r>
              <a:rPr lang="zh-TW" altLang="en-US" sz="2800" dirty="0" smtClean="0"/>
              <a:t>指出</a:t>
            </a:r>
            <a:r>
              <a:rPr lang="en-US" altLang="zh-TW" sz="2800" dirty="0" smtClean="0"/>
              <a:t>96.5%</a:t>
            </a:r>
            <a:r>
              <a:rPr lang="zh-TW" altLang="en-US" sz="2800" dirty="0" smtClean="0"/>
              <a:t>行動惡意軟體鎖定</a:t>
            </a:r>
            <a:r>
              <a:rPr lang="en-US" altLang="zh-TW" sz="2800" dirty="0" smtClean="0">
                <a:solidFill>
                  <a:srgbClr val="FF0000"/>
                </a:solidFill>
              </a:rPr>
              <a:t>Android</a:t>
            </a:r>
            <a:r>
              <a:rPr lang="zh-TW" altLang="en-US" sz="2800" dirty="0" smtClean="0"/>
              <a:t>平台</a:t>
            </a:r>
            <a:endParaRPr lang="en-US" altLang="zh-TW" sz="2800" dirty="0" smtClean="0"/>
          </a:p>
          <a:p>
            <a:pPr lvl="1"/>
            <a:r>
              <a:rPr lang="en-US" altLang="zh-TW" sz="1600" dirty="0" smtClean="0"/>
              <a:t>http://www.fortinet.com/press_releases/2014/fortiguard-quarterly-labs-reports.html</a:t>
            </a:r>
            <a:endParaRPr lang="en-US" altLang="zh-TW" sz="2600" dirty="0" smtClean="0"/>
          </a:p>
          <a:p>
            <a:r>
              <a:rPr lang="zh-TW" altLang="en-US" sz="2800" dirty="0" smtClean="0"/>
              <a:t>趨勢科於</a:t>
            </a:r>
            <a:r>
              <a:rPr lang="en-US" altLang="zh-TW" sz="2800" dirty="0" smtClean="0"/>
              <a:t>4</a:t>
            </a:r>
            <a:r>
              <a:rPr lang="zh-TW" altLang="en-US" sz="2800" dirty="0" smtClean="0"/>
              <a:t>月公布，惡意</a:t>
            </a:r>
            <a:r>
              <a:rPr lang="en-US" altLang="zh-TW" sz="2800" dirty="0" smtClean="0"/>
              <a:t>app </a:t>
            </a:r>
            <a:r>
              <a:rPr lang="zh-TW" altLang="en-US" sz="2800" dirty="0" smtClean="0"/>
              <a:t>程式突破</a:t>
            </a:r>
            <a:r>
              <a:rPr lang="en-US" altLang="zh-TW" sz="2800" dirty="0" smtClean="0">
                <a:solidFill>
                  <a:srgbClr val="FF0000"/>
                </a:solidFill>
              </a:rPr>
              <a:t>200</a:t>
            </a:r>
            <a:r>
              <a:rPr lang="zh-TW" altLang="en-US" sz="2800" dirty="0" smtClean="0">
                <a:solidFill>
                  <a:srgbClr val="FF0000"/>
                </a:solidFill>
              </a:rPr>
              <a:t>萬</a:t>
            </a:r>
            <a:r>
              <a:rPr lang="zh-TW" altLang="en-US" sz="2800" dirty="0" smtClean="0"/>
              <a:t>支大關，是半年前數量的</a:t>
            </a:r>
            <a:r>
              <a:rPr lang="en-US" altLang="zh-TW" sz="2800" dirty="0" smtClean="0">
                <a:solidFill>
                  <a:srgbClr val="FF0000"/>
                </a:solidFill>
              </a:rPr>
              <a:t>2</a:t>
            </a:r>
            <a:r>
              <a:rPr lang="zh-TW" altLang="en-US" sz="2800" dirty="0" smtClean="0"/>
              <a:t>倍！</a:t>
            </a:r>
            <a:endParaRPr lang="en-US" altLang="zh-TW" sz="2800" dirty="0" smtClean="0"/>
          </a:p>
          <a:p>
            <a:endParaRPr lang="en-US" altLang="zh-TW" sz="2400" b="0" dirty="0" smtClean="0"/>
          </a:p>
        </p:txBody>
      </p:sp>
      <p:sp>
        <p:nvSpPr>
          <p:cNvPr id="3" name="標題 2"/>
          <p:cNvSpPr>
            <a:spLocks noGrp="1"/>
          </p:cNvSpPr>
          <p:nvPr>
            <p:ph type="title"/>
          </p:nvPr>
        </p:nvSpPr>
        <p:spPr/>
        <p:txBody>
          <a:bodyPr/>
          <a:lstStyle/>
          <a:p>
            <a:r>
              <a:rPr lang="zh-TW" altLang="en-US" sz="3600" dirty="0" smtClean="0"/>
              <a:t>行動裝置惡意程式氾濫</a:t>
            </a:r>
            <a:endParaRPr lang="zh-TW" altLang="en-US" sz="3600" dirty="0"/>
          </a:p>
        </p:txBody>
      </p:sp>
      <p:pic>
        <p:nvPicPr>
          <p:cNvPr id="196610" name="Picture 2" descr="http://blog.trendmicro.com.tw/wp-content/uploads/2013/09/android-robot-.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648646" y="5241058"/>
            <a:ext cx="1054292" cy="946613"/>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2" descr="http://blog.trendmicro.com.tw/wp-content/uploads/2014/04/android-app.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235699" y="3846286"/>
            <a:ext cx="6253673" cy="241926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53115359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圓角矩形 22"/>
          <p:cNvSpPr/>
          <p:nvPr/>
        </p:nvSpPr>
        <p:spPr bwMode="auto">
          <a:xfrm>
            <a:off x="398032" y="3668374"/>
            <a:ext cx="8380207" cy="2151530"/>
          </a:xfrm>
          <a:prstGeom prst="roundRect">
            <a:avLst/>
          </a:prstGeom>
          <a:solidFill>
            <a:srgbClr val="FFFFCC"/>
          </a:solidFill>
          <a:ln w="9525" cap="flat" cmpd="sng" algn="ctr">
            <a:noFill/>
            <a:prstDash val="solid"/>
            <a:round/>
            <a:headEnd type="none" w="med" len="med"/>
            <a:tailEnd type="none" w="med" len="med"/>
          </a:ln>
          <a:effectLst>
            <a:glow rad="139700">
              <a:srgbClr val="FFC000">
                <a:alpha val="40000"/>
              </a:srgbClr>
            </a:glow>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zh-TW" altLang="en-US" sz="2000" b="1" dirty="0" smtClean="0">
                <a:latin typeface="微軟正黑體" pitchFamily="34" charset="-120"/>
                <a:ea typeface="微軟正黑體" pitchFamily="34" charset="-120"/>
              </a:rPr>
              <a:t>知</a:t>
            </a:r>
            <a:r>
              <a:rPr kumimoji="0" lang="zh-TW" altLang="en-US" sz="2000" b="1" i="0" u="none" strike="noStrike" cap="none" normalizeH="0" baseline="0" dirty="0" smtClean="0">
                <a:ln>
                  <a:noFill/>
                </a:ln>
                <a:solidFill>
                  <a:schemeClr val="tx1"/>
                </a:solidFill>
                <a:effectLst/>
                <a:latin typeface="微軟正黑體" pitchFamily="34" charset="-120"/>
                <a:ea typeface="微軟正黑體" pitchFamily="34" charset="-120"/>
              </a:rPr>
              <a:t>名</a:t>
            </a:r>
            <a:r>
              <a:rPr kumimoji="0" lang="en-US" altLang="zh-TW" sz="2000" b="1" i="0" u="none" strike="noStrike" cap="none" normalizeH="0" baseline="0" dirty="0" smtClean="0">
                <a:ln>
                  <a:noFill/>
                </a:ln>
                <a:solidFill>
                  <a:schemeClr val="tx1"/>
                </a:solidFill>
                <a:effectLst/>
                <a:latin typeface="微軟正黑體" pitchFamily="34" charset="-120"/>
                <a:ea typeface="微軟正黑體" pitchFamily="34" charset="-120"/>
              </a:rPr>
              <a:t>app</a:t>
            </a:r>
            <a:r>
              <a:rPr kumimoji="0" lang="zh-TW" altLang="en-US" sz="2000" b="1" i="0" u="none" strike="noStrike" cap="none" normalizeH="0" baseline="0" dirty="0" smtClean="0">
                <a:ln>
                  <a:noFill/>
                </a:ln>
                <a:solidFill>
                  <a:schemeClr val="tx1"/>
                </a:solidFill>
                <a:effectLst/>
                <a:latin typeface="微軟正黑體" pitchFamily="34" charset="-120"/>
                <a:ea typeface="微軟正黑體" pitchFamily="34" charset="-120"/>
              </a:rPr>
              <a:t>在近年來都被發現過嚴重漏洞</a:t>
            </a:r>
          </a:p>
        </p:txBody>
      </p:sp>
      <p:sp>
        <p:nvSpPr>
          <p:cNvPr id="2" name="標題 1"/>
          <p:cNvSpPr>
            <a:spLocks noGrp="1"/>
          </p:cNvSpPr>
          <p:nvPr>
            <p:ph type="title"/>
          </p:nvPr>
        </p:nvSpPr>
        <p:spPr/>
        <p:txBody>
          <a:bodyPr/>
          <a:lstStyle/>
          <a:p>
            <a:r>
              <a:rPr lang="zh-TW" altLang="en-US" sz="3600" dirty="0" smtClean="0"/>
              <a:t>行動應用程式普遍存在安全漏洞</a:t>
            </a:r>
            <a:endParaRPr lang="zh-TW" altLang="en-US" sz="3600" dirty="0"/>
          </a:p>
        </p:txBody>
      </p:sp>
      <p:sp>
        <p:nvSpPr>
          <p:cNvPr id="3" name="內容版面配置區 2"/>
          <p:cNvSpPr>
            <a:spLocks noGrp="1"/>
          </p:cNvSpPr>
          <p:nvPr>
            <p:ph idx="1"/>
          </p:nvPr>
        </p:nvSpPr>
        <p:spPr>
          <a:xfrm>
            <a:off x="539750" y="1591294"/>
            <a:ext cx="8135938" cy="1754334"/>
          </a:xfrm>
        </p:spPr>
        <p:txBody>
          <a:bodyPr/>
          <a:lstStyle/>
          <a:p>
            <a:r>
              <a:rPr lang="en-US" altLang="zh-TW" sz="2800" dirty="0" smtClean="0"/>
              <a:t>HP</a:t>
            </a:r>
            <a:r>
              <a:rPr lang="zh-TW" altLang="en-US" sz="2800" dirty="0" smtClean="0"/>
              <a:t>研究發現</a:t>
            </a:r>
            <a:r>
              <a:rPr lang="en-US" altLang="zh-TW" sz="2800" dirty="0" smtClean="0"/>
              <a:t>10</a:t>
            </a:r>
            <a:r>
              <a:rPr lang="zh-TW" altLang="en-US" sz="2800" dirty="0" smtClean="0"/>
              <a:t>個 </a:t>
            </a:r>
            <a:r>
              <a:rPr lang="en-US" altLang="zh-TW" sz="2800" dirty="0" smtClean="0"/>
              <a:t>app</a:t>
            </a:r>
            <a:r>
              <a:rPr lang="zh-TW" altLang="en-US" sz="2800" dirty="0" smtClean="0"/>
              <a:t>中</a:t>
            </a:r>
            <a:r>
              <a:rPr lang="en-US" altLang="zh-TW" sz="2800" dirty="0" smtClean="0"/>
              <a:t>9</a:t>
            </a:r>
            <a:r>
              <a:rPr lang="zh-TW" altLang="en-US" sz="2800" dirty="0" smtClean="0"/>
              <a:t>個存在安全漏洞</a:t>
            </a:r>
            <a:endParaRPr lang="en-US" altLang="zh-TW" sz="2800" dirty="0" smtClean="0"/>
          </a:p>
          <a:p>
            <a:pPr lvl="1"/>
            <a:r>
              <a:rPr lang="en-US" altLang="zh-TW" dirty="0" smtClean="0"/>
              <a:t>http://www.zdnet.com/hp-research-finds-vulnerabilities-in-9-of-10-mobile-apps-7000023324/</a:t>
            </a:r>
            <a:endParaRPr lang="zh-TW" altLang="en-US" dirty="0"/>
          </a:p>
        </p:txBody>
      </p:sp>
      <p:pic>
        <p:nvPicPr>
          <p:cNvPr id="29698" name="Picture 2" descr="http://www.rainyfrog.com/wp-content/uploads/2014/04/Facebook-Icon-1021x1024.png"/>
          <p:cNvPicPr>
            <a:picLocks noChangeAspect="1" noChangeArrowheads="1"/>
          </p:cNvPicPr>
          <p:nvPr/>
        </p:nvPicPr>
        <p:blipFill>
          <a:blip r:embed="rId2" cstate="print"/>
          <a:srcRect/>
          <a:stretch>
            <a:fillRect/>
          </a:stretch>
        </p:blipFill>
        <p:spPr bwMode="auto">
          <a:xfrm>
            <a:off x="3348232" y="4432167"/>
            <a:ext cx="879541" cy="882125"/>
          </a:xfrm>
          <a:prstGeom prst="rect">
            <a:avLst/>
          </a:prstGeom>
          <a:noFill/>
        </p:spPr>
      </p:pic>
      <p:pic>
        <p:nvPicPr>
          <p:cNvPr id="29700" name="Picture 4" descr="http://rickmcnary.me/wp-content/uploads/2013/11/Evernote-icon.png"/>
          <p:cNvPicPr>
            <a:picLocks noChangeAspect="1" noChangeArrowheads="1"/>
          </p:cNvPicPr>
          <p:nvPr/>
        </p:nvPicPr>
        <p:blipFill>
          <a:blip r:embed="rId3" cstate="print"/>
          <a:srcRect/>
          <a:stretch>
            <a:fillRect/>
          </a:stretch>
        </p:blipFill>
        <p:spPr bwMode="auto">
          <a:xfrm>
            <a:off x="4716856" y="4432172"/>
            <a:ext cx="877138" cy="877138"/>
          </a:xfrm>
          <a:prstGeom prst="rect">
            <a:avLst/>
          </a:prstGeom>
          <a:noFill/>
        </p:spPr>
      </p:pic>
      <p:sp>
        <p:nvSpPr>
          <p:cNvPr id="29702" name="AutoShape 6" descr="data:image/jpeg;base64,/9j/4AAQSkZJRgABAQAAAQABAAD/2wCEAAkGBxAQEBAPEBIQDxAPEA8PEBANDw8PEA8PFBQWFhQRFBQYHCggGBolHRYWITEhJSkrLi4wGB8zODMsNygtOisBCgoKDg0OGhAQGi0dIB0sLCwsLCwsLCwsLC4tLCwsLCwsLCw3LSwsLCwsLCwsLCwsLCwsLCwsLCwsLCwsLCwsLP/AABEIAMwAzAMBEQACEQEDEQH/xAAbAAEAAgMBAQAAAAAAAAAAAAAAAgMBBgcFBP/EAEYQAAEDAQMEDQkGBQUBAAAAAAEAAgMRBBIhBQYx0QcTIiMyQVFhcXOBkrIXM0JSVHKRobEUJFNik8FDgoOiwhYlNGOzFf/EABsBAQADAQEBAQAAAAAAAAAAAAABAgUDBAYH/8QANhEAAgECAgYJAwQCAwEAAAAAAAECAxEEBRIhMTNRcRMVMkFSkaGxwSJhgSM0QtEUcoLh8fD/2gAMAwEAAhEDEQA/AO4oAgCAIAgCAIAgCAIAgCAIAgCAIAgCAIAgCAIAgCAIAgCAIAgCAIAgCAIAgCAIAgCAIAgCAIAgCAIAgCAIAgCAIAgCAID4rblBseA3TuTiHSsrH5rTw30r6pcOHM5TqKOo8ibKMrjwqDkbgvmq+bYqq+1orgtX/ZwdST7ynbXes7vOXieIrP8AnLzZFyqSd3E53ecnT1fHLzZzlJ9xETO9Z3edrU9PV8cvNlbviRdO4ek7vO1oq1Xxy82Vcmu8o+0Prw3992tX6ar45ebOem77SRncMb7++7Wo6er45ebJc2u8+aS1yeu8fzu1roq1Xxy82cZVJPvMC0v9d/fdrTp6vjfmyNOXFlMtsk0B7+m+7WrKtV8b82VdSXF+ZSLVJ+JJ+o/Wr9NV8T82V05cX5h1rkH8ST9R+tFWqv8Ak/NjpJcX5lJtcv4kn6j9at01TxPzZXpJ8X5j7XL+JJ+o/Wp6ar4n5sdJPi/MrdbZfxJP1H61ZVqnifmx0k+L8zH2yX8SX9R+tOmqeJ+bHST4vzJxZVtDODLIOl7nD4FXhia0XdTfn/ZKr1I7JM93JWeb2kNtDQ9vrsFHDnI0FaeHzaadqquuK2nto5hJaqms3Sy2lkrA+Nwc12IIW7TqRqRUou6ZqwnGavF3RarlggCAIAgPiyna9rbQcJ2jmHKsrNcf/i0rR7Utn2+5yqT0UeASviW23dnlIFQwyJKmxRsgUKkKqSGyBUlCl+lWRzZW41VrFHrK3KUUK3OVrEFJCkqQViCDlKIIFSCDirJEESpBElSCKkgiVJJ7GbOW3WaUBx3l5AeOT845wvbgcU8PPX2Xt/s9OFxDpS17Ht/s6aDXEYg4gjjC+qN8ygCAIAgNbylNeldzG6OgL4bNqzq4qXCOpfj/ALPFUleTPlqs0pcrfIlijkRvKStyL3pYhyKr6mxzuYMimw0ihzqlX2HJyuYQi5TM/kVkikpFNVaxW5glTYXKSVYpcxVBcreVZC5BWBFxREXIKwMVQECVYXMILnTczbYZbIyuJjJjPQ3R8qL6jLqunQV+7Ub2CqadJfbUe4vcesIAgCA1GY7p3vO+pX53iNdWf+z92Zz2lTnLjYq2QKIoyJdRTYhsiUKkCrFSlzlZI5t3K71TdaC53qsBcfgFeMJSdoq5Xa7LWfdDka1SaI9rB45XXT8NK0KOU4metxtzO0cLWl3W5n1MzSlPClY33WF31IXvhkcv5T9Dqsuk9si7/Rw/Hd2Rt1rr1HHxvyL9WrxehW/M4+jP3o9RUPI13T9CHlvCXofHaM07S3gujk7Sw/NeeeTVl2Wn6HGWX1VsaZ4ttsM8PnYpGD1rt5neGC8VTCVqXai0eSpRqQ7UWj5WuBXnORF6shcrKkGCpBAqQQUgwSpBvuxyd5mH/aPAFv5Ru5c/g2Ms7EufwbctY0ggCAIDTJ37p3vO+pX53XX6s/8AZ+7MuUtZXeXIrci6QIkQ5IrvKxS4vhLEXRSXlxDWguccGtaKk9i606cpvRirtnO7k7LWe3YM2i6jrQ4j/rjPyc7UvoMLki7VZ/hfL/o9tLBN66j/AAbDZbJHEKRsawflGJ6TxrdpUadJWgkj3wpxgrRVi9dS4QBAEAQGCFAPFypmxZ56kDaZPXioMedugrw4jL6NXXaz4o8lbBU6n2fFGlZYyJPZcXi/FXCVgNB7w9FYWJwFShr2riY9fC1KOt61xPLJC8SPPcgSrEBAmVOcrpEkaqQb/sbneZ+tHgC3co3cufwbGWdiXP4NvWsaYQBAEBosx3b/AH3+Ir8+rr9Wf+z92Y0n9TIucuJDdilxVkcmKoTcWeB8zxHGKuOkngsb6zl6cLhp156MP/CIwlVloxNxyTkqOzt3O6eeFI7hO5uYcy+vwmDp4eNo7e9mvQoRpLVt4noL2HoMqQEAQBAEAQBAEBB7QQQQCDgQRUEcihq+oho0TOjNba6z2YEs0yQjEsHG5nNzLCxuXKKc6X5X9GPi8Do/XT/K/o1QGuKxzLIucpSBWrEglCTftjXzM/WjwBb2U7uXP4NjLOxLn8G4rVNMIAgCA0O0uo5/vv8AEV+f1t7P/Z+7MSbs2UBy5NHK4eUQZUbxIa0Vc4hrQOMnQutOm5yUY7WU1ydl3m7ZHyc2zx3Ri92MjvWdqHEvssHhY4enorb3s26FFUo2W3vPQC9iO5JWJCAIAgCAIAgCAIDBUAgVDKnOs9MifZ37fEKQyuo9o0RynHsace1YGYYRQfSR2P0ZiY7DKD047H6M1tZhnkSpJIqQdA2NfMz9aPAFu5Tu5c/g2cs7EufwbitU0wgCAIDnU798k6x/iK+Crr9WfN+589N/U+bIFy5WK3K3SFTYo5M9zNGyXnvtDtDN7j96lXO+BA+K3snw611XyXyaGAp3bqPkjawt9GoTrQVOAGkniViSuzWmOQExvY8A0JY4OAPJgpUk9gTT2FykkqtFoZG29I5rG+s9waPiVDaWtkNpbSbHhwDmkEEVBBqCOWqElcFrjeXNY9jy3BwY5ri084GhE09hCknsLlJJTJa42uDHPY17uCxzmhzugKG0nYjSSdiU8zWNLnuaxo0ueQ0DtKNpbQ2ltPj/APuWT2iD9VmtV6WHFFekhxRZBlSzyOuxzRPcfRZI1x+AKKcXsYU4vYz6HKWSfJlCyNmjfC/gyNLTzchHQcVyqQU4uL2M51IKcXF95yGeJ0b3xPwfG90bulppX918tUpuEnF9x81OLhJxfcU1UECqA6DsZ+Zn64eALcyrdy5/Bs5X2Jc/g3JapphAEAQHNrUd3J1kniK+Erb2fN+585U7T5sqLqrnY5XuReaAnkCgG8ZBg2uzxN47ocfedifqvscJT6OjGP2N3Dx0KcUem1etHoPKztP3Kfna0GnGC4AhebHSaw82uBwxbaoysa5se0E0wGAMYqBgCQ7A0WZk8npyV9VjPyyT05L7G+VW+bJpOyRj9nBxG+Gh0VwxosbOJNKKX3MrNG7RR9ObLiMly0JF0Wm7Q8HAmg5NK64Kcv8ADbvsudMJJ/4rfC5pGSrY6yysmiwc3hDikYeE13LrWPhsTKlNT8zKoV5UpqS/J1rJtvZaImTRmrXivODoLTyEHBfVU6kakVKOxn0kKinFSjsZy7O3G3Whxxc2Rt13G261tKHiovm8dOX+RJ32Hz+Lm/8AIk77GbLsjmtnswOIL6kHQSGYE8ulaOaSapxt3v4PfmTfRx5mpZNzdntLS+GJr2g3SS6NuPQSsulhq1VXgrrmjNpYerVV4K/5PWyTmba2zxPcxsLWPa8vD4yQAa0Aaa46F68PgsRGom1a33Xweqhg66mm9VvudJJW4bTKnlVZRnN8+rMGWu+NE0bXHnc3ck/ILCzGFqmlxMXMIWqX4murwHhCA6DsZeZtHXDwBbuVbuXP4NnK+xLn8G5rUNQIAgCA5ja5N8k6yTxFfDVl+rLm/c+YqP63zZVeXOxQqtMu5I5RRWhH6kNLuOkwYNaORoHwC+xjsPo47D6GldUXR5Odp+5T9DPG1eXH/t58jz4zcSNd2Pzv8vVDxLNyjeS5Hgyzty5G91W9c2bml7Ix/wCP/U/xWNm/8PyZWaPs/kvzbP8Atc/RafCuuC/Zy/5F8J+0f5NJydZHTv2tmL7j3NHrFrb13pNFi0qUqj0Y7bexk0qbqPRjtPVzTy8bJNckJEErqPB/hyaA/wDYr35finSloS2P0Z7MDiejloS2P0Pizrf99tPHvg8LVwx2/mcMXv5c/g2fZEO8WX3j4AtHNN3Dn8GhmW7jz+DW8i50zWNjo4443hzr5L3OBrSlMBzLyYXGdDDRtc8mGxnQx0bXPZybn7K+WNksMYY9zWExvcXNLjQGhGK9tPMlKSi1a566eY6UkmtpvhK0jSKnlVZRmi7InDsx46TDsq0rJzLZEy8x/iahVZZmBCDoWxkd5tHXDwBbmVbuXP4NrK+xLn8G5rUNQIAgCA5ZajvknWSeIr4itvJc37ny1Tty5v3Ki5cylym0DcnoKlOzIOi5NtF+KN/rMYfkF9XTleKZ9FTleKZ9zXLumdUzy87T9yn6GeNq8+O/bz5HDGbiRrWYcoE0pJAG1DSQPSWdlWqcuR4Mtf1y5G8C0sOAe0nmcFuXNe5p+yMf+P8A1P8AFZGa/wAPyZeZ/wAfyX5tH/apui1eFdMH+0f/ACOmE/av/ka9mMfvsPuS/wDmV4cu38eT9jxYDfr8+x6OfeQrpNrjG4cd+aNDXHC/TkPHz9K9OYYbRfSx79v9nfH4bRfSR79v9mmucTiSScMSanAUHyAWZNuWtmc227s3vZDO8WX3j4AtfM93Hn8GtmO7jz+D4c0MjWS0QvfaBV4kLRvzo9zQcQIXPBYalUptzWu/E44PDUqkG5rv42NlsGbtgjkbJEwF7cW1mfJQ8t0mlV74YSjCWlFa19z3U8JRhLSitfNs9pzl6bnpKJHLm2UbNBz+nvTws9SN7j/M4U+iycwlrSMrHy1pGsLOM4ygOhbGPmbR1w8AW5lW7lz+DayvsS5/Bui1DUCAIAgOVWw75J1kniK+JrbyXN+58rVf1y5v3KVzOZF5QM2fM223oTETuoXFtPyHFp+o7Fv4KrpU0uBsYOppQtwNlY9e9M9qZ8mXrK6ezSxMpfc0XQTQEgg0rxVoq4iDqUpRW1lMRB1KUoraznxzctZwNnkPYNawlhcQtkWYqw1dbIsiM17XXCzyA1wODaHlrXBXjh8VwZZUMRfYzZ86cjWiWGzXBt0kLbslCLziQKuFdOIXvxtCpUhG2trae7GUKk4Rtra2n35DyXJHYXQSUbJIJqioNy+KAEjsXbDUZQoaEtrv6nXD0ZRoaEtTd/U8PNHIFpitQlmZtbImvFSWm+5zbou0OIxrVeXBYWpTq6Ulax5cHhqkKulJWsbvKxrmlrgHNcC1wOgg6QtVpNWZqNJqzOc5RzPtDZyyFhfC524kvNoxp4n1NQR81iVcBUU7QV0+8xqmCqKdoq64/wBmyZ55KlngiEI2x0TqloIBc0tpUV+i9+NoyqQSjrse3G0pVILRV7GkvzZth02aU9g1rMWGxC2RZmrD11siz6si5tWxtoieInwXXtc6RxDQGg4jTjUYUXehRxCqJtNHajRxCmnZo6W962GzXbPmlk41ykzm2ctyrbdvtEso4JdcZ7jMAe3E9qw8TPSqMxMRU05s+RcDgEB0PYw8zaOub4AtzKt3Ln8G1lfYlz+DdFqGoEAQBAcntZ3yXrJPEV8VW3kub9z5Sr25c37lRK5nMrcUIZOw242aZs3oGjJQPUJ4XZp+K9mEraErcT0YaroS5nQoZw4BwNQRUELcjK5tRlc+hki6pnRMsvK9y1xeS4M3kuSYLlIF5ALyAXkAqgMFyEXIOeobIbKJJFzbKNmq55ZZ2tm0RnfZqjD0I/Sd+w6V5MRW0YnjxFbRiaa1tAAOLBY5kmFICA6HsX+ZtHXN8AW3le7lzNrKuxLn8I3VahqBAEAQHJbad8l6yTxFfF1t5Lm/c+Tq9uXN+589VzOdwVAZW7HDiVkQehm/lk2YiCUnanGkTz6BP8Nx5OQ9i1MLib6maOGxHczdY5gcQtFSNBSLmyq6kXUiYkVtItpGb6m4uL6m5NxfS4uL6XFxfS4uNsS4uRdIo0irkUPlVHIq5Hj5ey0yzR3ji87ljBpc7kGtcalRRRwqVVFHP3Pe9zpZDekeauPE0cTRzBZFWo5u5k1Kjm7mVzKEVICgHRNi/wAzaOub4AtzK93LmbWVdiXP4Ruq1DUCAIAgOQ2x2+y9bL4yvjKy/UlzfufI1X+pLm/cqquZQg9yWBGqmwK5gC0ggEEY1UrU7hOzL8lZclstGvvSwcR0yRjk/MPmtCjie5nuo4m2pm55PyrFM0OjcHA8h+XMvdGaZ7o1Ez7BMuiZ00iQmU3J0jO3KbjSMiVTpE3M7apuTcbalyLkTKo0hpFbpVVsq5Hj5dy6yzNx3T3YMY3hOP7DnXKdRRRxnVUUaNNNJK8zTGrzoHoxt9VutZlWq5szKtVzYquByCAjVSSZQHQ9i7zNo65vgC3cr3cuZtZX2Jc/hG7LTNQIAgCA49bfOy9bL4yvja28lzfufIVd5Lm/cpDqrnYpcw5ARJUgg7QgK6qxJSIy11+Jzon8rDQHpGgrrCrKJ1hVlE9Ky50WiLCVm2gelEaO7p1r2QxKZ64Yk9eyZ3WZ+BfcPJICw/PBehVD0KqmerZ8pRv4L2u6CCrqaLqaPqEqtctcltim5NzBlS4uYMqhshs1zLucojJih3yX+1nO4/suFSqoo4VKyias0Oc4ySOL5HaXH6AcQ5ln1KjkzOqVHJljlzKIiEBlQCBViRVAdF2LvM2jrm+ALcyvdy5m1lfYlz+DdlpmoEAQBAcat799l62XxlfH1l+pLm/c+Qq7yXN+5895c7HOxl0oTRJI3wlhYw6QUUpE2KS8K1ibC+EsLFEj66FdIukVOaDpAPSFZNotcr2loxbVjhiHRktI7QrxnJFlOSN/yHaHPs0D3mrnM3R5SHFte2lVoRd4pmhF3imfdtim5a5TarcyNpc8hoGkk0ChysQ5WNQyrnHJPVkNY49Bk0PcPyjiHPpXnqVjzVK3cjzoWNaMO3lJ5SV4pNt6zxybZbeVbFbAuSwMVQCqAiSrFjFUB0bYsO82jrm+Bq28r3b5mzlfYlz+EbutM1AgCAIDidtO/TddL43L5KtvJc2fJVd5Lm/cpc5crHMipBm8osCpxqrIkipLFT3qyRZIwFIMOKEoqecCeZWJN9sdI4YWV4EUbe26CfmSve3bUaGxJcDysqZysjqyPfZORpwb7zuJUc7FJTsazaJ5JnX5nXuRg4DegcZ51wnUb2HnnNvYWNC4NnBklUgkChAUAIAgMFARKsSdH2KvM2nrm+Bq28s3b5m1lfYlz+EbwtI0wgCAIDi2XIjHabQw6RNIewuLh8ivlcRHRqyT4nyuIjo1ZL7s+EFcTiSJUEFZKsWFVAKnuV0ixBSSYc6ilK5KVyqqvYsSrgqkEJZ5ni66V5YMLoNKjkJGJXXpGdukYiaAKAUXNts5O7LGtUNkNkwVUqTCqQSUEBAEAQEXFARViTp2xfAW2WR5/iTEjoa1rfqCtzLY2pN8WbmWRtSb4s3JaJohAEAQHN9krJRZK21NG4kAZJT0ZBoJ6R9OdY2ZULSVRd+pmLmdBqSqLY9ppZKyzKIXksSZqoBW96skTYipJIPfTpUpXJSuVByvYvYkqkEXFWsSjIKgCqAmx6q0VaJhQQTaVBBJVICkGaoDBKAwgJ2eF0j2xsBc97g1rRxuKvGLk1FbWWjFyaitrO4ZFyeLNZ4oBjtbQCR6TtLj8ar6alTVOCiu4+no01TgoruPuXQ6BAEAQFFtsjJo3RSNDmPFHA/XpVZwU04vYys4KcXGWxnI85s2JrG4uxkgJ3MoHBHI/kPPoWBiMHKi7rWv/tp8/icHKi7rWuP9nhLyHjK3PU2LJGEBF7qKUiUikq5cwpJAelhYy5QEYCBklBAAQF7CqMoyYUEGQUBkqCDCAICyzwPkcGRtc97sGtYKkq0YuTtFXZaMXJ2irs6fmXml9l3+ejrQ4UAGIhadIB43cpW5g8H0X1S2+xuYPB9F9Utvsbcvee8IAgCAIAgMOaCCCAQcCDiCORAa7lLMmxTEm4YXHjgNwd3R8l5KmCoz12tyPJUwNGeu1uR5B2M4OK0T/CI/4rj1bT4s4dWQ8T9DHkzg9on7sWpOrafFkdWQ8T9CPkwg9on7sWpT1dT4st1bDxP0Hkvg9on7sWpOrocWOrYeJ+hE7F0HtE/di1Ker4cWT1dDxP0Hkts/tE/di1J/gQ4sdXQ8T9DI2LoPaJ+7FqTq+HFkdXQ8T9B5L4PaJ+7FqUdXw4sdWw8T9B5L4PaJ+7FqTq6nxY6th4n6EhsYwe0T92LUo6up8WR1ZDxP0M+TKD2ifuxak6tp8WOrIeJ+hIbGsHtE/di1KOrafFkdVw8T9B5NYPaJ+7FqTqynxY6rh4n6DybQ+0Td2LUnVlPiyOq4eJ+g8msHtE3di1J1ZT4snquHifoX2bY6srTV8k0nMSxo/tFVaOW0ltbZaOWUltbZsmTMkWezCkMbY64Egbp3S7SV7KdKFNWirHtp0YU1aKsfcuh0CAIAgCAIAgCAIAgCAIAgCAIAgCAIAgCAIAgCAIAgCAIAgCAIAgCAIAgCAIAgCAIAgCAIAgCAIAgCAIAgCAIAgCAIAgC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TW" altLang="en-US"/>
          </a:p>
        </p:txBody>
      </p:sp>
      <p:sp>
        <p:nvSpPr>
          <p:cNvPr id="29704" name="AutoShape 8" descr="data:image/jpeg;base64,/9j/4AAQSkZJRgABAQAAAQABAAD/2wCEAAkGBxAQEBAPEBIQDxAPEA8PEBANDw8PEA8PFBQWFhQRFBQYHCggGBolHRYWITEhJSkrLi4wGB8zODMsNygtOisBCgoKDg0OGhAQGi0dIB0sLCwsLCwsLCwsLC4tLCwsLCwsLCw3LSwsLCwsLCwsLCwsLCwsLCwsLCwsLCwsLCwsLP/AABEIAMwAzAMBEQACEQEDEQH/xAAbAAEAAgMBAQAAAAAAAAAAAAAAAgMBBgcFBP/EAEYQAAEDAQMEDQkGBQUBAAAAAAEAAgMRBBIhBQYx0QcTIiMyQVFhcXOBkrIXM0JSVHKRobEUJFNik8FDgoOiwhYlNGOzFf/EABsBAQADAQEBAQAAAAAAAAAAAAABAgUDBAYH/8QANhEAAgECAgYJAwQCAwEAAAAAAAECAxEEBRIhMTNRcRMVMkFSkaGxwSJhgSM0QtEUcoLh8fD/2gAMAwEAAhEDEQA/AO4oAgCAIAgCAIAgCAIAgCAIAgCAIAgCAIAgCAIAgCAIAgCAIAgCAIAgCAIAgCAIAgCAIAgCAIAgCAIAgCAIAgCAIAgCAID4rblBseA3TuTiHSsrH5rTw30r6pcOHM5TqKOo8ibKMrjwqDkbgvmq+bYqq+1orgtX/ZwdST7ynbXes7vOXieIrP8AnLzZFyqSd3E53ecnT1fHLzZzlJ9xETO9Z3edrU9PV8cvNlbviRdO4ek7vO1oq1Xxy82Vcmu8o+0Prw3992tX6ar45ebOem77SRncMb7++7Wo6er45ebJc2u8+aS1yeu8fzu1roq1Xxy82cZVJPvMC0v9d/fdrTp6vjfmyNOXFlMtsk0B7+m+7WrKtV8b82VdSXF+ZSLVJ+JJ+o/Wr9NV8T82V05cX5h1rkH8ST9R+tFWqv8Ak/NjpJcX5lJtcv4kn6j9at01TxPzZXpJ8X5j7XL+JJ+o/Wp6ar4n5sdJPi/MrdbZfxJP1H61ZVqnifmx0k+L8zH2yX8SX9R+tOmqeJ+bHST4vzJxZVtDODLIOl7nD4FXhia0XdTfn/ZKr1I7JM93JWeb2kNtDQ9vrsFHDnI0FaeHzaadqquuK2nto5hJaqms3Sy2lkrA+Nwc12IIW7TqRqRUou6ZqwnGavF3RarlggCAIAgPiyna9rbQcJ2jmHKsrNcf/i0rR7Utn2+5yqT0UeASviW23dnlIFQwyJKmxRsgUKkKqSGyBUlCl+lWRzZW41VrFHrK3KUUK3OVrEFJCkqQViCDlKIIFSCDirJEESpBElSCKkgiVJJ7GbOW3WaUBx3l5AeOT845wvbgcU8PPX2Xt/s9OFxDpS17Ht/s6aDXEYg4gjjC+qN8ygCAIAgNbylNeldzG6OgL4bNqzq4qXCOpfj/ALPFUleTPlqs0pcrfIlijkRvKStyL3pYhyKr6mxzuYMimw0ihzqlX2HJyuYQi5TM/kVkikpFNVaxW5glTYXKSVYpcxVBcreVZC5BWBFxREXIKwMVQECVYXMILnTczbYZbIyuJjJjPQ3R8qL6jLqunQV+7Ub2CqadJfbUe4vcesIAgCA1GY7p3vO+pX53iNdWf+z92Zz2lTnLjYq2QKIoyJdRTYhsiUKkCrFSlzlZI5t3K71TdaC53qsBcfgFeMJSdoq5Xa7LWfdDka1SaI9rB45XXT8NK0KOU4metxtzO0cLWl3W5n1MzSlPClY33WF31IXvhkcv5T9Dqsuk9si7/Rw/Hd2Rt1rr1HHxvyL9WrxehW/M4+jP3o9RUPI13T9CHlvCXofHaM07S3gujk7Sw/NeeeTVl2Wn6HGWX1VsaZ4ttsM8PnYpGD1rt5neGC8VTCVqXai0eSpRqQ7UWj5WuBXnORF6shcrKkGCpBAqQQUgwSpBvuxyd5mH/aPAFv5Ru5c/g2Ms7EufwbctY0ggCAIDTJ37p3vO+pX53XX6s/8AZ+7MuUtZXeXIrci6QIkQ5IrvKxS4vhLEXRSXlxDWguccGtaKk9i606cpvRirtnO7k7LWe3YM2i6jrQ4j/rjPyc7UvoMLki7VZ/hfL/o9tLBN66j/AAbDZbJHEKRsawflGJ6TxrdpUadJWgkj3wpxgrRVi9dS4QBAEAQGCFAPFypmxZ56kDaZPXioMedugrw4jL6NXXaz4o8lbBU6n2fFGlZYyJPZcXi/FXCVgNB7w9FYWJwFShr2riY9fC1KOt61xPLJC8SPPcgSrEBAmVOcrpEkaqQb/sbneZ+tHgC3co3cufwbGWdiXP4NvWsaYQBAEBosx3b/AH3+Ir8+rr9Wf+z92Y0n9TIucuJDdilxVkcmKoTcWeB8zxHGKuOkngsb6zl6cLhp156MP/CIwlVloxNxyTkqOzt3O6eeFI7hO5uYcy+vwmDp4eNo7e9mvQoRpLVt4noL2HoMqQEAQBAEAQBAEBB7QQQQCDgQRUEcihq+oho0TOjNba6z2YEs0yQjEsHG5nNzLCxuXKKc6X5X9GPi8Do/XT/K/o1QGuKxzLIucpSBWrEglCTftjXzM/WjwBb2U7uXP4NjLOxLn8G4rVNMIAgCA0O0uo5/vv8AEV+f1t7P/Z+7MSbs2UBy5NHK4eUQZUbxIa0Vc4hrQOMnQutOm5yUY7WU1ydl3m7ZHyc2zx3Ri92MjvWdqHEvssHhY4enorb3s26FFUo2W3vPQC9iO5JWJCAIAgCAIAgCAIDBUAgVDKnOs9MifZ37fEKQyuo9o0RynHsace1YGYYRQfSR2P0ZiY7DKD047H6M1tZhnkSpJIqQdA2NfMz9aPAFu5Tu5c/g2cs7EufwbitU0wgCAIDnU798k6x/iK+Crr9WfN+589N/U+bIFy5WK3K3SFTYo5M9zNGyXnvtDtDN7j96lXO+BA+K3snw611XyXyaGAp3bqPkjawt9GoTrQVOAGkniViSuzWmOQExvY8A0JY4OAPJgpUk9gTT2FykkqtFoZG29I5rG+s9waPiVDaWtkNpbSbHhwDmkEEVBBqCOWqElcFrjeXNY9jy3BwY5ri084GhE09hCknsLlJJTJa42uDHPY17uCxzmhzugKG0nYjSSdiU8zWNLnuaxo0ueQ0DtKNpbQ2ltPj/APuWT2iD9VmtV6WHFFekhxRZBlSzyOuxzRPcfRZI1x+AKKcXsYU4vYz6HKWSfJlCyNmjfC/gyNLTzchHQcVyqQU4uL2M51IKcXF95yGeJ0b3xPwfG90bulppX918tUpuEnF9x81OLhJxfcU1UECqA6DsZ+Zn64eALcyrdy5/Bs5X2Jc/g3JapphAEAQHNrUd3J1kniK+Erb2fN+585U7T5sqLqrnY5XuReaAnkCgG8ZBg2uzxN47ocfedifqvscJT6OjGP2N3Dx0KcUem1etHoPKztP3Kfna0GnGC4AhebHSaw82uBwxbaoysa5se0E0wGAMYqBgCQ7A0WZk8npyV9VjPyyT05L7G+VW+bJpOyRj9nBxG+Gh0VwxosbOJNKKX3MrNG7RR9ObLiMly0JF0Wm7Q8HAmg5NK64Kcv8ADbvsudMJJ/4rfC5pGSrY6yysmiwc3hDikYeE13LrWPhsTKlNT8zKoV5UpqS/J1rJtvZaImTRmrXivODoLTyEHBfVU6kakVKOxn0kKinFSjsZy7O3G3Whxxc2Rt13G261tKHiovm8dOX+RJ32Hz+Lm/8AIk77GbLsjmtnswOIL6kHQSGYE8ulaOaSapxt3v4PfmTfRx5mpZNzdntLS+GJr2g3SS6NuPQSsulhq1VXgrrmjNpYerVV4K/5PWyTmba2zxPcxsLWPa8vD4yQAa0Aaa46F68PgsRGom1a33Xweqhg66mm9VvudJJW4bTKnlVZRnN8+rMGWu+NE0bXHnc3ck/ILCzGFqmlxMXMIWqX4murwHhCA6DsZeZtHXDwBbuVbuXP4NnK+xLn8G5rUNQIAgCA5ja5N8k6yTxFfDVl+rLm/c+YqP63zZVeXOxQqtMu5I5RRWhH6kNLuOkwYNaORoHwC+xjsPo47D6GldUXR5Odp+5T9DPG1eXH/t58jz4zcSNd2Pzv8vVDxLNyjeS5Hgyzty5G91W9c2bml7Ix/wCP/U/xWNm/8PyZWaPs/kvzbP8Atc/RafCuuC/Zy/5F8J+0f5NJydZHTv2tmL7j3NHrFrb13pNFi0qUqj0Y7bexk0qbqPRjtPVzTy8bJNckJEErqPB/hyaA/wDYr35finSloS2P0Z7MDiejloS2P0Pizrf99tPHvg8LVwx2/mcMXv5c/g2fZEO8WX3j4AtHNN3Dn8GhmW7jz+DW8i50zWNjo4443hzr5L3OBrSlMBzLyYXGdDDRtc8mGxnQx0bXPZybn7K+WNksMYY9zWExvcXNLjQGhGK9tPMlKSi1a566eY6UkmtpvhK0jSKnlVZRmi7InDsx46TDsq0rJzLZEy8x/iahVZZmBCDoWxkd5tHXDwBbmVbuXP4NrK+xLn8G5rUNQIAgCA5ZajvknWSeIr4itvJc37ny1Tty5v3Ki5cylym0DcnoKlOzIOi5NtF+KN/rMYfkF9XTleKZ9FTleKZ9zXLumdUzy87T9yn6GeNq8+O/bz5HDGbiRrWYcoE0pJAG1DSQPSWdlWqcuR4Mtf1y5G8C0sOAe0nmcFuXNe5p+yMf+P8A1P8AFZGa/wAPyZeZ/wAfyX5tH/apui1eFdMH+0f/ACOmE/av/ka9mMfvsPuS/wDmV4cu38eT9jxYDfr8+x6OfeQrpNrjG4cd+aNDXHC/TkPHz9K9OYYbRfSx79v9nfH4bRfSR79v9mmucTiSScMSanAUHyAWZNuWtmc227s3vZDO8WX3j4AtfM93Hn8GtmO7jz+D4c0MjWS0QvfaBV4kLRvzo9zQcQIXPBYalUptzWu/E44PDUqkG5rv42NlsGbtgjkbJEwF7cW1mfJQ8t0mlV74YSjCWlFa19z3U8JRhLSitfNs9pzl6bnpKJHLm2UbNBz+nvTws9SN7j/M4U+iycwlrSMrHy1pGsLOM4ygOhbGPmbR1w8AW5lW7lz+DayvsS5/Bui1DUCAIAgOVWw75J1kniK+JrbyXN+58rVf1y5v3KVzOZF5QM2fM223oTETuoXFtPyHFp+o7Fv4KrpU0uBsYOppQtwNlY9e9M9qZ8mXrK6ezSxMpfc0XQTQEgg0rxVoq4iDqUpRW1lMRB1KUoraznxzctZwNnkPYNawlhcQtkWYqw1dbIsiM17XXCzyA1wODaHlrXBXjh8VwZZUMRfYzZ86cjWiWGzXBt0kLbslCLziQKuFdOIXvxtCpUhG2trae7GUKk4Rtra2n35DyXJHYXQSUbJIJqioNy+KAEjsXbDUZQoaEtrv6nXD0ZRoaEtTd/U8PNHIFpitQlmZtbImvFSWm+5zbou0OIxrVeXBYWpTq6Ulax5cHhqkKulJWsbvKxrmlrgHNcC1wOgg6QtVpNWZqNJqzOc5RzPtDZyyFhfC524kvNoxp4n1NQR81iVcBUU7QV0+8xqmCqKdoq64/wBmyZ55KlngiEI2x0TqloIBc0tpUV+i9+NoyqQSjrse3G0pVILRV7GkvzZth02aU9g1rMWGxC2RZmrD11siz6si5tWxtoieInwXXtc6RxDQGg4jTjUYUXehRxCqJtNHajRxCmnZo6W962GzXbPmlk41ykzm2ctyrbdvtEso4JdcZ7jMAe3E9qw8TPSqMxMRU05s+RcDgEB0PYw8zaOub4AtzKt3Ln8G1lfYlz+DdFqGoEAQBAcntZ3yXrJPEV8VW3kub9z5Sr25c37lRK5nMrcUIZOw242aZs3oGjJQPUJ4XZp+K9mEraErcT0YaroS5nQoZw4BwNQRUELcjK5tRlc+hki6pnRMsvK9y1xeS4M3kuSYLlIF5ALyAXkAqgMFyEXIOeobIbKJJFzbKNmq55ZZ2tm0RnfZqjD0I/Sd+w6V5MRW0YnjxFbRiaa1tAAOLBY5kmFICA6HsX+ZtHXN8AW3le7lzNrKuxLn8I3VahqBAEAQHJbad8l6yTxFfF1t5Lm/c+Tq9uXN+589VzOdwVAZW7HDiVkQehm/lk2YiCUnanGkTz6BP8Nx5OQ9i1MLib6maOGxHczdY5gcQtFSNBSLmyq6kXUiYkVtItpGb6m4uL6m5NxfS4uL6XFxfS4uNsS4uRdIo0irkUPlVHIq5Hj5ey0yzR3ji87ljBpc7kGtcalRRRwqVVFHP3Pe9zpZDekeauPE0cTRzBZFWo5u5k1Kjm7mVzKEVICgHRNi/wAzaOub4AtzK93LmbWVdiXP4Ruq1DUCAIAgOQ2x2+y9bL4yvjKy/UlzfufI1X+pLm/cqquZQg9yWBGqmwK5gC0ggEEY1UrU7hOzL8lZclstGvvSwcR0yRjk/MPmtCjie5nuo4m2pm55PyrFM0OjcHA8h+XMvdGaZ7o1Ez7BMuiZ00iQmU3J0jO3KbjSMiVTpE3M7apuTcbalyLkTKo0hpFbpVVsq5Hj5dy6yzNx3T3YMY3hOP7DnXKdRRRxnVUUaNNNJK8zTGrzoHoxt9VutZlWq5szKtVzYquByCAjVSSZQHQ9i7zNo65vgC3cr3cuZtZX2Jc/hG7LTNQIAgCA49bfOy9bL4yvja28lzfufIVd5Lm/cpDqrnYpcw5ARJUgg7QgK6qxJSIy11+Jzon8rDQHpGgrrCrKJ1hVlE9Ky50WiLCVm2gelEaO7p1r2QxKZ64Yk9eyZ3WZ+BfcPJICw/PBehVD0KqmerZ8pRv4L2u6CCrqaLqaPqEqtctcltim5NzBlS4uYMqhshs1zLucojJih3yX+1nO4/suFSqoo4VKyias0Oc4ySOL5HaXH6AcQ5ln1KjkzOqVHJljlzKIiEBlQCBViRVAdF2LvM2jrm+ALcyvdy5m1lfYlz+DdlpmoEAQBAcat799l62XxlfH1l+pLm/c+Qq7yXN+5895c7HOxl0oTRJI3wlhYw6QUUpE2KS8K1ibC+EsLFEj66FdIukVOaDpAPSFZNotcr2loxbVjhiHRktI7QrxnJFlOSN/yHaHPs0D3mrnM3R5SHFte2lVoRd4pmhF3imfdtim5a5TarcyNpc8hoGkk0ChysQ5WNQyrnHJPVkNY49Bk0PcPyjiHPpXnqVjzVK3cjzoWNaMO3lJ5SV4pNt6zxybZbeVbFbAuSwMVQCqAiSrFjFUB0bYsO82jrm+Bq28r3b5mzlfYlz+EbutM1AgCAIDidtO/TddL43L5KtvJc2fJVd5Lm/cpc5crHMipBm8osCpxqrIkipLFT3qyRZIwFIMOKEoqecCeZWJN9sdI4YWV4EUbe26CfmSve3bUaGxJcDysqZysjqyPfZORpwb7zuJUc7FJTsazaJ5JnX5nXuRg4DegcZ51wnUb2HnnNvYWNC4NnBklUgkChAUAIAgMFARKsSdH2KvM2nrm+Bq28s3b5m1lfYlz+EbwtI0wgCAIDi2XIjHabQw6RNIewuLh8ivlcRHRqyT4nyuIjo1ZL7s+EFcTiSJUEFZKsWFVAKnuV0ixBSSYc6ilK5KVyqqvYsSrgqkEJZ5ni66V5YMLoNKjkJGJXXpGdukYiaAKAUXNts5O7LGtUNkNkwVUqTCqQSUEBAEAQEXFARViTp2xfAW2WR5/iTEjoa1rfqCtzLY2pN8WbmWRtSb4s3JaJohAEAQHN9krJRZK21NG4kAZJT0ZBoJ6R9OdY2ZULSVRd+pmLmdBqSqLY9ppZKyzKIXksSZqoBW96skTYipJIPfTpUpXJSuVByvYvYkqkEXFWsSjIKgCqAmx6q0VaJhQQTaVBBJVICkGaoDBKAwgJ2eF0j2xsBc97g1rRxuKvGLk1FbWWjFyaitrO4ZFyeLNZ4oBjtbQCR6TtLj8ar6alTVOCiu4+no01TgoruPuXQ6BAEAQFFtsjJo3RSNDmPFHA/XpVZwU04vYys4KcXGWxnI85s2JrG4uxkgJ3MoHBHI/kPPoWBiMHKi7rWv/tp8/icHKi7rWuP9nhLyHjK3PU2LJGEBF7qKUiUikq5cwpJAelhYy5QEYCBklBAAQF7CqMoyYUEGQUBkqCDCAICyzwPkcGRtc97sGtYKkq0YuTtFXZaMXJ2irs6fmXml9l3+ejrQ4UAGIhadIB43cpW5g8H0X1S2+xuYPB9F9Utvsbcvee8IAgCAIAgMOaCCCAQcCDiCORAa7lLMmxTEm4YXHjgNwd3R8l5KmCoz12tyPJUwNGeu1uR5B2M4OK0T/CI/4rj1bT4s4dWQ8T9DHkzg9on7sWpOrafFkdWQ8T9CPkwg9on7sWpT1dT4st1bDxP0Hkvg9on7sWpOrocWOrYeJ+hE7F0HtE/di1Ker4cWT1dDxP0Hkts/tE/di1J/gQ4sdXQ8T9DI2LoPaJ+7FqTq+HFkdXQ8T9B5L4PaJ+7FqUdXw4sdWw8T9B5L4PaJ+7FqTq6nxY6th4n6EhsYwe0T92LUo6up8WR1ZDxP0M+TKD2ifuxak6tp8WOrIeJ+hIbGsHtE/di1KOrafFkdVw8T9B5NYPaJ+7FqTqynxY6rh4n6DybQ+0Td2LUnVlPiyOq4eJ+g8msHtE3di1J1ZT4snquHifoX2bY6srTV8k0nMSxo/tFVaOW0ltbZaOWUltbZsmTMkWezCkMbY64Egbp3S7SV7KdKFNWirHtp0YU1aKsfcuh0CAIAgCAIAgCAIAgCAIAgCAIAgCAIAgCAIAgCAIAgCAIAgCAIAgCAIAgCAIAgCAIAgCAIAgCAIAgCAIAgCAIAgCAIAgCA/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zh-TW" altLang="en-US"/>
          </a:p>
        </p:txBody>
      </p:sp>
      <p:pic>
        <p:nvPicPr>
          <p:cNvPr id="11" name="Picture 10" descr="http://img.appleuser.com/2013/09/line-icon.png"/>
          <p:cNvPicPr>
            <a:picLocks noChangeAspect="1" noChangeArrowheads="1"/>
          </p:cNvPicPr>
          <p:nvPr/>
        </p:nvPicPr>
        <p:blipFill>
          <a:blip r:embed="rId4" cstate="print"/>
          <a:srcRect/>
          <a:stretch>
            <a:fillRect/>
          </a:stretch>
        </p:blipFill>
        <p:spPr bwMode="auto">
          <a:xfrm>
            <a:off x="1936180" y="4371896"/>
            <a:ext cx="996187" cy="996187"/>
          </a:xfrm>
          <a:prstGeom prst="rect">
            <a:avLst/>
          </a:prstGeom>
          <a:noFill/>
        </p:spPr>
      </p:pic>
      <p:sp>
        <p:nvSpPr>
          <p:cNvPr id="12" name="文字方塊 11"/>
          <p:cNvSpPr txBox="1"/>
          <p:nvPr/>
        </p:nvSpPr>
        <p:spPr>
          <a:xfrm>
            <a:off x="743135" y="5286623"/>
            <a:ext cx="697627" cy="369332"/>
          </a:xfrm>
          <a:prstGeom prst="rect">
            <a:avLst/>
          </a:prstGeom>
          <a:noFill/>
        </p:spPr>
        <p:txBody>
          <a:bodyPr wrap="none" rtlCol="0">
            <a:spAutoFit/>
          </a:bodyPr>
          <a:lstStyle/>
          <a:p>
            <a:r>
              <a:rPr lang="en-US" altLang="zh-TW" dirty="0" smtClean="0"/>
              <a:t>2012</a:t>
            </a:r>
            <a:endParaRPr lang="zh-TW" altLang="en-US" dirty="0"/>
          </a:p>
        </p:txBody>
      </p:sp>
      <p:pic>
        <p:nvPicPr>
          <p:cNvPr id="29707" name="Picture 11" descr="C:\Users\jpeanut\Downloads\feedly2.png"/>
          <p:cNvPicPr>
            <a:picLocks noChangeAspect="1" noChangeArrowheads="1"/>
          </p:cNvPicPr>
          <p:nvPr/>
        </p:nvPicPr>
        <p:blipFill>
          <a:blip r:embed="rId5" cstate="print"/>
          <a:srcRect/>
          <a:stretch>
            <a:fillRect/>
          </a:stretch>
        </p:blipFill>
        <p:spPr bwMode="auto">
          <a:xfrm>
            <a:off x="6080775" y="4427382"/>
            <a:ext cx="879439" cy="879439"/>
          </a:xfrm>
          <a:prstGeom prst="rect">
            <a:avLst/>
          </a:prstGeom>
          <a:noFill/>
        </p:spPr>
      </p:pic>
      <p:pic>
        <p:nvPicPr>
          <p:cNvPr id="29709" name="Picture 13" descr="http://www.smokefreedrano.com/whatsapp_icon.png"/>
          <p:cNvPicPr>
            <a:picLocks noChangeAspect="1" noChangeArrowheads="1"/>
          </p:cNvPicPr>
          <p:nvPr/>
        </p:nvPicPr>
        <p:blipFill>
          <a:blip r:embed="rId6" cstate="print"/>
          <a:srcRect/>
          <a:stretch>
            <a:fillRect/>
          </a:stretch>
        </p:blipFill>
        <p:spPr bwMode="auto">
          <a:xfrm>
            <a:off x="7465854" y="4430613"/>
            <a:ext cx="903627" cy="909979"/>
          </a:xfrm>
          <a:prstGeom prst="rect">
            <a:avLst/>
          </a:prstGeom>
          <a:noFill/>
        </p:spPr>
      </p:pic>
      <p:pic>
        <p:nvPicPr>
          <p:cNvPr id="29711" name="Picture 15" descr="http://www.icreatemagazine.com/wp-content/uploads/2013/12/Dropbox.png"/>
          <p:cNvPicPr>
            <a:picLocks noChangeAspect="1" noChangeArrowheads="1"/>
          </p:cNvPicPr>
          <p:nvPr/>
        </p:nvPicPr>
        <p:blipFill>
          <a:blip r:embed="rId7" cstate="print"/>
          <a:srcRect/>
          <a:stretch>
            <a:fillRect/>
          </a:stretch>
        </p:blipFill>
        <p:spPr bwMode="auto">
          <a:xfrm>
            <a:off x="677734" y="4442927"/>
            <a:ext cx="907878" cy="907878"/>
          </a:xfrm>
          <a:prstGeom prst="rect">
            <a:avLst/>
          </a:prstGeom>
          <a:noFill/>
        </p:spPr>
      </p:pic>
      <p:sp>
        <p:nvSpPr>
          <p:cNvPr id="17" name="文字方塊 16"/>
          <p:cNvSpPr txBox="1"/>
          <p:nvPr/>
        </p:nvSpPr>
        <p:spPr>
          <a:xfrm>
            <a:off x="2066325" y="5286623"/>
            <a:ext cx="697627" cy="369332"/>
          </a:xfrm>
          <a:prstGeom prst="rect">
            <a:avLst/>
          </a:prstGeom>
          <a:noFill/>
        </p:spPr>
        <p:txBody>
          <a:bodyPr wrap="none" rtlCol="0">
            <a:spAutoFit/>
          </a:bodyPr>
          <a:lstStyle/>
          <a:p>
            <a:r>
              <a:rPr lang="en-US" altLang="zh-TW" dirty="0" smtClean="0"/>
              <a:t>2013</a:t>
            </a:r>
            <a:endParaRPr lang="zh-TW" altLang="en-US" dirty="0"/>
          </a:p>
        </p:txBody>
      </p:sp>
      <p:sp>
        <p:nvSpPr>
          <p:cNvPr id="18" name="文字方塊 17"/>
          <p:cNvSpPr txBox="1"/>
          <p:nvPr/>
        </p:nvSpPr>
        <p:spPr>
          <a:xfrm>
            <a:off x="3421789" y="5286623"/>
            <a:ext cx="697627" cy="369332"/>
          </a:xfrm>
          <a:prstGeom prst="rect">
            <a:avLst/>
          </a:prstGeom>
          <a:noFill/>
        </p:spPr>
        <p:txBody>
          <a:bodyPr wrap="none" rtlCol="0">
            <a:spAutoFit/>
          </a:bodyPr>
          <a:lstStyle/>
          <a:p>
            <a:r>
              <a:rPr lang="en-US" altLang="zh-TW" dirty="0" smtClean="0"/>
              <a:t>2013</a:t>
            </a:r>
            <a:endParaRPr lang="zh-TW" altLang="en-US" dirty="0"/>
          </a:p>
        </p:txBody>
      </p:sp>
      <p:sp>
        <p:nvSpPr>
          <p:cNvPr id="19" name="文字方塊 18"/>
          <p:cNvSpPr txBox="1"/>
          <p:nvPr/>
        </p:nvSpPr>
        <p:spPr>
          <a:xfrm>
            <a:off x="7541968" y="5286623"/>
            <a:ext cx="697627" cy="369332"/>
          </a:xfrm>
          <a:prstGeom prst="rect">
            <a:avLst/>
          </a:prstGeom>
          <a:noFill/>
        </p:spPr>
        <p:txBody>
          <a:bodyPr wrap="none" rtlCol="0">
            <a:spAutoFit/>
          </a:bodyPr>
          <a:lstStyle/>
          <a:p>
            <a:r>
              <a:rPr lang="en-US" altLang="zh-TW" dirty="0" smtClean="0"/>
              <a:t>2014</a:t>
            </a:r>
            <a:endParaRPr lang="zh-TW" altLang="en-US" dirty="0"/>
          </a:p>
        </p:txBody>
      </p:sp>
      <p:sp>
        <p:nvSpPr>
          <p:cNvPr id="20" name="文字方塊 19"/>
          <p:cNvSpPr txBox="1"/>
          <p:nvPr/>
        </p:nvSpPr>
        <p:spPr>
          <a:xfrm>
            <a:off x="4798768" y="5286623"/>
            <a:ext cx="697627" cy="369332"/>
          </a:xfrm>
          <a:prstGeom prst="rect">
            <a:avLst/>
          </a:prstGeom>
          <a:noFill/>
        </p:spPr>
        <p:txBody>
          <a:bodyPr wrap="none" rtlCol="0">
            <a:spAutoFit/>
          </a:bodyPr>
          <a:lstStyle/>
          <a:p>
            <a:r>
              <a:rPr lang="en-US" altLang="zh-TW" dirty="0" smtClean="0"/>
              <a:t>2014</a:t>
            </a:r>
            <a:endParaRPr lang="zh-TW" altLang="en-US" dirty="0"/>
          </a:p>
        </p:txBody>
      </p:sp>
      <p:sp>
        <p:nvSpPr>
          <p:cNvPr id="21" name="文字方塊 20"/>
          <p:cNvSpPr txBox="1"/>
          <p:nvPr/>
        </p:nvSpPr>
        <p:spPr>
          <a:xfrm>
            <a:off x="6175747" y="5286623"/>
            <a:ext cx="697627" cy="369332"/>
          </a:xfrm>
          <a:prstGeom prst="rect">
            <a:avLst/>
          </a:prstGeom>
          <a:noFill/>
        </p:spPr>
        <p:txBody>
          <a:bodyPr wrap="none" rtlCol="0">
            <a:spAutoFit/>
          </a:bodyPr>
          <a:lstStyle/>
          <a:p>
            <a:r>
              <a:rPr lang="en-US" altLang="zh-TW" dirty="0" smtClean="0"/>
              <a:t>2014</a:t>
            </a:r>
            <a:endParaRPr lang="zh-TW"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smtClean="0"/>
              <a:t>行動</a:t>
            </a:r>
            <a:r>
              <a:rPr lang="zh-TW" altLang="en-US" sz="4000" dirty="0"/>
              <a:t>資</a:t>
            </a:r>
            <a:r>
              <a:rPr lang="zh-TW" altLang="en-US" sz="4000" dirty="0" smtClean="0"/>
              <a:t>安威脅小結</a:t>
            </a:r>
            <a:endParaRPr lang="zh-TW" altLang="en-US" sz="4000" dirty="0"/>
          </a:p>
        </p:txBody>
      </p:sp>
      <p:graphicFrame>
        <p:nvGraphicFramePr>
          <p:cNvPr id="5" name="內容版面配置區 4"/>
          <p:cNvGraphicFramePr>
            <a:graphicFrameLocks noGrp="1"/>
          </p:cNvGraphicFramePr>
          <p:nvPr>
            <p:ph idx="1"/>
            <p:extLst>
              <p:ext uri="{D42A27DB-BD31-4B8C-83A1-F6EECF244321}">
                <p14:modId xmlns="" xmlns:p14="http://schemas.microsoft.com/office/powerpoint/2010/main" val="798863192"/>
              </p:ext>
            </p:extLst>
          </p:nvPr>
        </p:nvGraphicFramePr>
        <p:xfrm>
          <a:off x="486894" y="1128159"/>
          <a:ext cx="8008220" cy="47144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 xmlns:p14="http://schemas.microsoft.com/office/powerpoint/2010/main" val="282666581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utoShape 24"/>
          <p:cNvSpPr>
            <a:spLocks noChangeArrowheads="1"/>
          </p:cNvSpPr>
          <p:nvPr/>
        </p:nvSpPr>
        <p:spPr bwMode="auto">
          <a:xfrm>
            <a:off x="22002" y="1035761"/>
            <a:ext cx="3186910" cy="5313318"/>
          </a:xfrm>
          <a:prstGeom prst="roundRect">
            <a:avLst>
              <a:gd name="adj" fmla="val 16667"/>
            </a:avLst>
          </a:prstGeom>
          <a:solidFill>
            <a:schemeClr val="tx1">
              <a:lumMod val="10000"/>
              <a:lumOff val="90000"/>
            </a:schemeClr>
          </a:solidFill>
          <a:ln w="9525">
            <a:solidFill>
              <a:schemeClr val="bg2">
                <a:lumMod val="50000"/>
              </a:schemeClr>
            </a:solidFill>
            <a:round/>
            <a:headEnd/>
            <a:tailEnd/>
          </a:ln>
          <a:effectLst>
            <a:outerShdw blurRad="50800" dist="38100" dir="2700000" algn="tl" rotWithShape="0">
              <a:prstClr val="black">
                <a:alpha val="40000"/>
              </a:prstClr>
            </a:outerShdw>
          </a:effectLst>
        </p:spPr>
        <p:txBody>
          <a:bodyPr wrap="none" anchor="ctr"/>
          <a:lstStyle/>
          <a:p>
            <a:pPr fontAlgn="auto">
              <a:spcBef>
                <a:spcPts val="0"/>
              </a:spcBef>
              <a:spcAft>
                <a:spcPts val="0"/>
              </a:spcAft>
              <a:defRPr/>
            </a:pPr>
            <a:endParaRPr kumimoji="0" lang="zh-TW" altLang="en-US" kern="0">
              <a:solidFill>
                <a:sysClr val="windowText" lastClr="000000"/>
              </a:solidFill>
              <a:latin typeface="+mn-ea"/>
              <a:ea typeface="+mn-ea"/>
            </a:endParaRPr>
          </a:p>
        </p:txBody>
      </p:sp>
      <p:sp>
        <p:nvSpPr>
          <p:cNvPr id="2" name="標題 1"/>
          <p:cNvSpPr>
            <a:spLocks noGrp="1"/>
          </p:cNvSpPr>
          <p:nvPr>
            <p:ph type="title"/>
          </p:nvPr>
        </p:nvSpPr>
        <p:spPr>
          <a:xfrm>
            <a:off x="179388" y="115888"/>
            <a:ext cx="7632972" cy="792162"/>
          </a:xfrm>
        </p:spPr>
        <p:txBody>
          <a:bodyPr/>
          <a:lstStyle/>
          <a:p>
            <a:r>
              <a:rPr lang="zh-TW" altLang="en-US" sz="4000" dirty="0" smtClean="0"/>
              <a:t>中華電信行動資安規劃</a:t>
            </a:r>
            <a:endParaRPr lang="zh-TW" altLang="en-US" sz="4000" dirty="0"/>
          </a:p>
        </p:txBody>
      </p:sp>
      <p:pic>
        <p:nvPicPr>
          <p:cNvPr id="16" name="Picture 4" descr="http://www.gettyicons.com/free-icons/142/business/png/256/company_256.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450056" y="2653747"/>
            <a:ext cx="1872208" cy="1872208"/>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2" descr="C:\Users\spark\Desktop\cht\element\power\icon\cloud2.pn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923928" y="2242801"/>
            <a:ext cx="2232248" cy="1672759"/>
          </a:xfrm>
          <a:prstGeom prst="rect">
            <a:avLst/>
          </a:prstGeom>
          <a:noFill/>
          <a:extLst>
            <a:ext uri="{909E8E84-426E-40DD-AFC4-6F175D3DCCD1}">
              <a14:hiddenFill xmlns="" xmlns:a14="http://schemas.microsoft.com/office/drawing/2010/main">
                <a:solidFill>
                  <a:srgbClr val="FFFFFF"/>
                </a:solidFill>
              </a14:hiddenFill>
            </a:ext>
          </a:extLst>
        </p:spPr>
      </p:pic>
      <p:pic>
        <p:nvPicPr>
          <p:cNvPr id="21" name="圖片 4" descr="htc-iphone-2.jpg"/>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6660232" y="2410610"/>
            <a:ext cx="936104" cy="1039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4" name="文字方塊 23"/>
          <p:cNvSpPr txBox="1"/>
          <p:nvPr/>
        </p:nvSpPr>
        <p:spPr>
          <a:xfrm rot="496284">
            <a:off x="4259104" y="3034892"/>
            <a:ext cx="1561897" cy="461665"/>
          </a:xfrm>
          <a:prstGeom prst="rect">
            <a:avLst/>
          </a:prstGeom>
          <a:noFill/>
        </p:spPr>
        <p:txBody>
          <a:bodyPr wrap="square" rtlCol="0">
            <a:spAutoFit/>
          </a:bodyPr>
          <a:lstStyle/>
          <a:p>
            <a:pPr algn="ctr"/>
            <a:r>
              <a:rPr lang="en-US" altLang="zh-TW" sz="2400" b="1" dirty="0" smtClean="0">
                <a:solidFill>
                  <a:schemeClr val="bg1"/>
                </a:solidFill>
                <a:latin typeface="微軟正黑體" pitchFamily="34" charset="-120"/>
                <a:ea typeface="微軟正黑體" pitchFamily="34" charset="-120"/>
              </a:rPr>
              <a:t>Internet</a:t>
            </a:r>
          </a:p>
        </p:txBody>
      </p:sp>
      <p:sp>
        <p:nvSpPr>
          <p:cNvPr id="3" name="雲朵形 2"/>
          <p:cNvSpPr/>
          <p:nvPr/>
        </p:nvSpPr>
        <p:spPr bwMode="auto">
          <a:xfrm>
            <a:off x="-22744" y="1792605"/>
            <a:ext cx="2794543" cy="1996435"/>
          </a:xfrm>
          <a:prstGeom prst="cloud">
            <a:avLst/>
          </a:prstGeom>
          <a:solidFill>
            <a:srgbClr val="FFC000"/>
          </a:solidFill>
          <a:ln w="9525" cap="flat" cmpd="sng" algn="ctr">
            <a:solidFill>
              <a:srgbClr val="B7930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25" name="文字方塊 24"/>
          <p:cNvSpPr txBox="1"/>
          <p:nvPr/>
        </p:nvSpPr>
        <p:spPr>
          <a:xfrm>
            <a:off x="2555776" y="4273351"/>
            <a:ext cx="1368152" cy="307777"/>
          </a:xfrm>
          <a:prstGeom prst="rect">
            <a:avLst/>
          </a:prstGeom>
          <a:noFill/>
        </p:spPr>
        <p:txBody>
          <a:bodyPr wrap="square" rtlCol="0">
            <a:spAutoFit/>
          </a:bodyPr>
          <a:lstStyle/>
          <a:p>
            <a:pPr algn="ctr"/>
            <a:r>
              <a:rPr lang="zh-TW" altLang="en-US" sz="1400" b="1" dirty="0">
                <a:solidFill>
                  <a:srgbClr val="000000"/>
                </a:solidFill>
                <a:latin typeface="微軟正黑體" panose="020B0604030504040204" pitchFamily="34" charset="-120"/>
                <a:ea typeface="微軟正黑體" panose="020B0604030504040204" pitchFamily="34" charset="-120"/>
              </a:rPr>
              <a:t>企業</a:t>
            </a:r>
            <a:r>
              <a:rPr lang="zh-TW" altLang="en-US" sz="1400" b="1" dirty="0" smtClean="0">
                <a:solidFill>
                  <a:srgbClr val="000000"/>
                </a:solidFill>
                <a:latin typeface="微軟正黑體" panose="020B0604030504040204" pitchFamily="34" charset="-120"/>
                <a:ea typeface="微軟正黑體" panose="020B0604030504040204" pitchFamily="34" charset="-120"/>
              </a:rPr>
              <a:t>內部</a:t>
            </a:r>
            <a:endParaRPr lang="en-US" sz="1400" b="1" dirty="0">
              <a:solidFill>
                <a:srgbClr val="000000"/>
              </a:solidFill>
              <a:latin typeface="微軟正黑體" panose="020B0604030504040204" pitchFamily="34" charset="-120"/>
              <a:ea typeface="微軟正黑體" panose="020B0604030504040204" pitchFamily="34" charset="-120"/>
            </a:endParaRPr>
          </a:p>
        </p:txBody>
      </p:sp>
      <p:sp>
        <p:nvSpPr>
          <p:cNvPr id="27" name="文字方塊 26"/>
          <p:cNvSpPr txBox="1"/>
          <p:nvPr/>
        </p:nvSpPr>
        <p:spPr>
          <a:xfrm>
            <a:off x="6444208" y="3347119"/>
            <a:ext cx="1368152" cy="307777"/>
          </a:xfrm>
          <a:prstGeom prst="rect">
            <a:avLst/>
          </a:prstGeom>
          <a:noFill/>
        </p:spPr>
        <p:txBody>
          <a:bodyPr wrap="square" rtlCol="0">
            <a:spAutoFit/>
          </a:bodyPr>
          <a:lstStyle/>
          <a:p>
            <a:pPr algn="ctr"/>
            <a:r>
              <a:rPr lang="zh-TW" altLang="en-US" sz="1400" b="1" dirty="0">
                <a:solidFill>
                  <a:srgbClr val="000000"/>
                </a:solidFill>
                <a:latin typeface="微軟正黑體" panose="020B0604030504040204" pitchFamily="34" charset="-120"/>
                <a:ea typeface="微軟正黑體" panose="020B0604030504040204" pitchFamily="34" charset="-120"/>
              </a:rPr>
              <a:t>行動裝置</a:t>
            </a:r>
            <a:endParaRPr lang="en-US" sz="1400" b="1" dirty="0">
              <a:solidFill>
                <a:srgbClr val="000000"/>
              </a:solidFill>
              <a:latin typeface="微軟正黑體" panose="020B0604030504040204" pitchFamily="34" charset="-120"/>
              <a:ea typeface="微軟正黑體" panose="020B0604030504040204" pitchFamily="34" charset="-120"/>
            </a:endParaRPr>
          </a:p>
        </p:txBody>
      </p:sp>
      <p:sp>
        <p:nvSpPr>
          <p:cNvPr id="28" name="文字方塊 27"/>
          <p:cNvSpPr txBox="1"/>
          <p:nvPr/>
        </p:nvSpPr>
        <p:spPr>
          <a:xfrm>
            <a:off x="22002" y="3237867"/>
            <a:ext cx="1368152" cy="307777"/>
          </a:xfrm>
          <a:prstGeom prst="rect">
            <a:avLst/>
          </a:prstGeom>
          <a:noFill/>
        </p:spPr>
        <p:txBody>
          <a:bodyPr wrap="square" rtlCol="0">
            <a:spAutoFit/>
          </a:bodyPr>
          <a:lstStyle/>
          <a:p>
            <a:pPr algn="ctr"/>
            <a:r>
              <a:rPr lang="en-US" altLang="zh-TW" sz="1400" b="1" dirty="0" smtClean="0">
                <a:solidFill>
                  <a:srgbClr val="000000"/>
                </a:solidFill>
                <a:latin typeface="微軟正黑體" panose="020B0604030504040204" pitchFamily="34" charset="-120"/>
                <a:ea typeface="微軟正黑體" panose="020B0604030504040204" pitchFamily="34" charset="-120"/>
              </a:rPr>
              <a:t>OSS</a:t>
            </a:r>
            <a:endParaRPr lang="en-US" sz="1400" b="1" dirty="0">
              <a:solidFill>
                <a:srgbClr val="000000"/>
              </a:solidFill>
              <a:latin typeface="微軟正黑體" panose="020B0604030504040204" pitchFamily="34" charset="-120"/>
              <a:ea typeface="微軟正黑體" panose="020B0604030504040204" pitchFamily="34" charset="-120"/>
            </a:endParaRPr>
          </a:p>
        </p:txBody>
      </p:sp>
      <p:pic>
        <p:nvPicPr>
          <p:cNvPr id="29" name="Picture 6" descr="C:\Users\spark\Desktop\cht\element\power\icon\server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323528" y="1919122"/>
            <a:ext cx="1001170" cy="1246490"/>
          </a:xfrm>
          <a:prstGeom prst="rect">
            <a:avLst/>
          </a:prstGeom>
          <a:noFill/>
          <a:extLst>
            <a:ext uri="{909E8E84-426E-40DD-AFC4-6F175D3DCCD1}">
              <a14:hiddenFill xmlns="" xmlns:a14="http://schemas.microsoft.com/office/drawing/2010/main">
                <a:solidFill>
                  <a:srgbClr val="FFFFFF"/>
                </a:solidFill>
              </a14:hiddenFill>
            </a:ext>
          </a:extLst>
        </p:spPr>
      </p:pic>
      <p:pic>
        <p:nvPicPr>
          <p:cNvPr id="30" name="Picture 6" descr="C:\Users\spark\Desktop\cht\element\power\icon\server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07187" y="2145266"/>
            <a:ext cx="1001170" cy="1246490"/>
          </a:xfrm>
          <a:prstGeom prst="rect">
            <a:avLst/>
          </a:prstGeom>
          <a:noFill/>
          <a:extLst>
            <a:ext uri="{909E8E84-426E-40DD-AFC4-6F175D3DCCD1}">
              <a14:hiddenFill xmlns="" xmlns:a14="http://schemas.microsoft.com/office/drawing/2010/main">
                <a:solidFill>
                  <a:srgbClr val="FFFFFF"/>
                </a:solidFill>
              </a14:hiddenFill>
            </a:ext>
          </a:extLst>
        </p:spPr>
      </p:pic>
      <p:pic>
        <p:nvPicPr>
          <p:cNvPr id="37" name="Picture 6" descr="C:\Users\spark\Desktop\cht\element\power\icon\server2.png"/>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225261" y="2414225"/>
            <a:ext cx="1001170" cy="1246490"/>
          </a:xfrm>
          <a:prstGeom prst="rect">
            <a:avLst/>
          </a:prstGeom>
          <a:noFill/>
          <a:extLst>
            <a:ext uri="{909E8E84-426E-40DD-AFC4-6F175D3DCCD1}">
              <a14:hiddenFill xmlns="" xmlns:a14="http://schemas.microsoft.com/office/drawing/2010/main">
                <a:solidFill>
                  <a:srgbClr val="FFFFFF"/>
                </a:solidFill>
              </a14:hiddenFill>
            </a:ext>
          </a:extLst>
        </p:spPr>
      </p:pic>
      <p:cxnSp>
        <p:nvCxnSpPr>
          <p:cNvPr id="42" name="弧形接點 41"/>
          <p:cNvCxnSpPr>
            <a:endCxn id="21" idx="1"/>
          </p:cNvCxnSpPr>
          <p:nvPr/>
        </p:nvCxnSpPr>
        <p:spPr>
          <a:xfrm>
            <a:off x="2244417" y="2381086"/>
            <a:ext cx="4415815" cy="549272"/>
          </a:xfrm>
          <a:prstGeom prst="curvedConnector3">
            <a:avLst>
              <a:gd name="adj1" fmla="val 50000"/>
            </a:avLst>
          </a:prstGeom>
          <a:ln w="28575">
            <a:solidFill>
              <a:schemeClr val="accent2">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47" name="圓角矩形 46"/>
          <p:cNvSpPr/>
          <p:nvPr/>
        </p:nvSpPr>
        <p:spPr bwMode="auto">
          <a:xfrm>
            <a:off x="2918609" y="1432413"/>
            <a:ext cx="2596820" cy="352844"/>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eaLnBrk="0" hangingPunct="0"/>
            <a:r>
              <a:rPr lang="zh-TW" altLang="en-US" sz="1200" b="1" kern="0" dirty="0" smtClean="0">
                <a:latin typeface="+mn-ea"/>
              </a:rPr>
              <a:t>虛擬手機應用程式管理</a:t>
            </a:r>
            <a:endParaRPr lang="zh-TW" altLang="en-US" sz="1200" b="1" kern="0" dirty="0">
              <a:solidFill>
                <a:srgbClr val="000000"/>
              </a:solidFill>
              <a:latin typeface="+mn-ea"/>
            </a:endParaRPr>
          </a:p>
        </p:txBody>
      </p:sp>
      <p:sp>
        <p:nvSpPr>
          <p:cNvPr id="48" name="橢圓 47"/>
          <p:cNvSpPr/>
          <p:nvPr/>
        </p:nvSpPr>
        <p:spPr bwMode="auto">
          <a:xfrm>
            <a:off x="2627784" y="1432413"/>
            <a:ext cx="280775" cy="307641"/>
          </a:xfrm>
          <a:prstGeom prst="ellipse">
            <a:avLst/>
          </a:prstGeom>
          <a:gradFill flip="none" rotWithShape="1">
            <a:gsLst>
              <a:gs pos="0">
                <a:srgbClr val="C00000"/>
              </a:gs>
              <a:gs pos="50000">
                <a:srgbClr val="FF0000"/>
              </a:gs>
              <a:gs pos="100000">
                <a:srgbClr val="C00000"/>
              </a:gs>
            </a:gsLst>
            <a:path path="circle">
              <a:fillToRect l="100000" t="100000"/>
            </a:path>
            <a:tileRect r="-100000" b="-100000"/>
          </a:gradFill>
          <a:ln w="9525" cap="flat" cmpd="sng" algn="ctr">
            <a:solidFill>
              <a:srgbClr val="FF6699"/>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1400" b="1" i="0" u="none" strike="noStrike" cap="none" normalizeH="0" baseline="0" dirty="0" smtClean="0">
                <a:ln>
                  <a:noFill/>
                </a:ln>
                <a:solidFill>
                  <a:schemeClr val="bg1"/>
                </a:solidFill>
                <a:effectLst/>
                <a:latin typeface="Arial" charset="0"/>
              </a:rPr>
              <a:t>2</a:t>
            </a:r>
            <a:endParaRPr kumimoji="0" lang="zh-TW" altLang="en-US" sz="1400" b="1" i="0" u="none" strike="noStrike" cap="none" normalizeH="0" baseline="0" dirty="0" smtClean="0">
              <a:ln>
                <a:noFill/>
              </a:ln>
              <a:solidFill>
                <a:schemeClr val="bg1"/>
              </a:solidFill>
              <a:effectLst/>
              <a:latin typeface="Arial" charset="0"/>
            </a:endParaRPr>
          </a:p>
        </p:txBody>
      </p:sp>
      <p:pic>
        <p:nvPicPr>
          <p:cNvPr id="3074" name="Picture 2" descr="C:\Users\christie822\Desktop\行動資安\圖檔\wifi-modem-Vista-icon.png"/>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flipH="1">
            <a:off x="1160220" y="4686589"/>
            <a:ext cx="590353" cy="590353"/>
          </a:xfrm>
          <a:prstGeom prst="rect">
            <a:avLst/>
          </a:prstGeom>
          <a:noFill/>
          <a:extLst>
            <a:ext uri="{909E8E84-426E-40DD-AFC4-6F175D3DCCD1}">
              <a14:hiddenFill xmlns="" xmlns:a14="http://schemas.microsoft.com/office/drawing/2010/main">
                <a:solidFill>
                  <a:srgbClr val="FFFFFF"/>
                </a:solidFill>
              </a14:hiddenFill>
            </a:ext>
          </a:extLst>
        </p:spPr>
      </p:pic>
      <p:pic>
        <p:nvPicPr>
          <p:cNvPr id="3075" name="Picture 3" descr="C:\Users\christie822\Desktop\行動資安\圖檔\It-Infrastructure-Wifi-icon.png"/>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flipH="1">
            <a:off x="1225259" y="4379991"/>
            <a:ext cx="390197" cy="390197"/>
          </a:xfrm>
          <a:prstGeom prst="rect">
            <a:avLst/>
          </a:prstGeom>
          <a:noFill/>
          <a:extLst>
            <a:ext uri="{909E8E84-426E-40DD-AFC4-6F175D3DCCD1}">
              <a14:hiddenFill xmlns="" xmlns:a14="http://schemas.microsoft.com/office/drawing/2010/main">
                <a:solidFill>
                  <a:srgbClr val="FFFFFF"/>
                </a:solidFill>
              </a14:hiddenFill>
            </a:ext>
          </a:extLst>
        </p:spPr>
      </p:pic>
      <p:pic>
        <p:nvPicPr>
          <p:cNvPr id="51" name="圖片 4" descr="htc-iphone-2.jpg"/>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 xmlns:a14="http://schemas.microsoft.com/office/drawing/2010/main" val="0"/>
              </a:ext>
            </a:extLst>
          </a:blip>
          <a:srcRect/>
          <a:stretch>
            <a:fillRect/>
          </a:stretch>
        </p:blipFill>
        <p:spPr bwMode="auto">
          <a:xfrm>
            <a:off x="3012663" y="4604612"/>
            <a:ext cx="936104" cy="10394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2" name="文字方塊 51"/>
          <p:cNvSpPr txBox="1"/>
          <p:nvPr/>
        </p:nvSpPr>
        <p:spPr>
          <a:xfrm>
            <a:off x="2796639" y="5513442"/>
            <a:ext cx="1368152" cy="307777"/>
          </a:xfrm>
          <a:prstGeom prst="rect">
            <a:avLst/>
          </a:prstGeom>
          <a:noFill/>
        </p:spPr>
        <p:txBody>
          <a:bodyPr wrap="square" rtlCol="0">
            <a:spAutoFit/>
          </a:bodyPr>
          <a:lstStyle/>
          <a:p>
            <a:pPr algn="ctr"/>
            <a:r>
              <a:rPr lang="zh-TW" altLang="en-US" sz="1400" b="1" dirty="0">
                <a:solidFill>
                  <a:srgbClr val="000000"/>
                </a:solidFill>
                <a:latin typeface="微軟正黑體" panose="020B0604030504040204" pitchFamily="34" charset="-120"/>
                <a:ea typeface="微軟正黑體" panose="020B0604030504040204" pitchFamily="34" charset="-120"/>
              </a:rPr>
              <a:t>行動裝置</a:t>
            </a:r>
            <a:endParaRPr lang="en-US" sz="1400" b="1" dirty="0">
              <a:solidFill>
                <a:srgbClr val="000000"/>
              </a:solidFill>
              <a:latin typeface="微軟正黑體" panose="020B0604030504040204" pitchFamily="34" charset="-120"/>
              <a:ea typeface="微軟正黑體" panose="020B0604030504040204" pitchFamily="34" charset="-120"/>
            </a:endParaRPr>
          </a:p>
        </p:txBody>
      </p:sp>
      <p:cxnSp>
        <p:nvCxnSpPr>
          <p:cNvPr id="53" name="弧形接點 52"/>
          <p:cNvCxnSpPr>
            <a:stCxn id="3075" idx="1"/>
            <a:endCxn id="51" idx="1"/>
          </p:cNvCxnSpPr>
          <p:nvPr/>
        </p:nvCxnSpPr>
        <p:spPr>
          <a:xfrm>
            <a:off x="1615456" y="4575090"/>
            <a:ext cx="1397207" cy="549270"/>
          </a:xfrm>
          <a:prstGeom prst="curvedConnector3">
            <a:avLst>
              <a:gd name="adj1" fmla="val 50000"/>
            </a:avLst>
          </a:prstGeom>
          <a:ln w="28575">
            <a:solidFill>
              <a:schemeClr val="accent2">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6" name="弧形接點 55"/>
          <p:cNvCxnSpPr>
            <a:endCxn id="3075" idx="0"/>
          </p:cNvCxnSpPr>
          <p:nvPr/>
        </p:nvCxnSpPr>
        <p:spPr>
          <a:xfrm rot="16200000" flipH="1">
            <a:off x="660797" y="3620431"/>
            <a:ext cx="1214380" cy="304740"/>
          </a:xfrm>
          <a:prstGeom prst="curvedConnector3">
            <a:avLst>
              <a:gd name="adj1" fmla="val 50000"/>
            </a:avLst>
          </a:prstGeom>
          <a:ln w="28575">
            <a:solidFill>
              <a:schemeClr val="accent2">
                <a:lumMod val="75000"/>
              </a:schemeClr>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63" name="圓角矩形 62"/>
          <p:cNvSpPr/>
          <p:nvPr/>
        </p:nvSpPr>
        <p:spPr bwMode="auto">
          <a:xfrm>
            <a:off x="4566515" y="5307001"/>
            <a:ext cx="2474683" cy="288031"/>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eaLnBrk="0" hangingPunct="0"/>
            <a:r>
              <a:rPr lang="zh-TW" altLang="en-US" sz="1200" b="1" kern="0" dirty="0" smtClean="0">
                <a:solidFill>
                  <a:srgbClr val="000000"/>
                </a:solidFill>
                <a:latin typeface="+mn-ea"/>
              </a:rPr>
              <a:t>企業</a:t>
            </a:r>
            <a:r>
              <a:rPr lang="en-US" altLang="zh-TW" sz="1200" b="1" kern="0" dirty="0" smtClean="0">
                <a:solidFill>
                  <a:srgbClr val="000000"/>
                </a:solidFill>
                <a:latin typeface="+mn-ea"/>
              </a:rPr>
              <a:t>app</a:t>
            </a:r>
            <a:r>
              <a:rPr lang="zh-TW" altLang="en-US" sz="1200" b="1" kern="0" dirty="0" smtClean="0">
                <a:solidFill>
                  <a:srgbClr val="000000"/>
                </a:solidFill>
                <a:latin typeface="+mn-ea"/>
              </a:rPr>
              <a:t>應用安全</a:t>
            </a:r>
            <a:endParaRPr lang="zh-TW" altLang="en-US" sz="1200" b="1" kern="0" dirty="0">
              <a:solidFill>
                <a:srgbClr val="000000"/>
              </a:solidFill>
              <a:latin typeface="+mn-ea"/>
            </a:endParaRPr>
          </a:p>
        </p:txBody>
      </p:sp>
      <p:sp>
        <p:nvSpPr>
          <p:cNvPr id="64" name="橢圓 63"/>
          <p:cNvSpPr/>
          <p:nvPr/>
        </p:nvSpPr>
        <p:spPr bwMode="auto">
          <a:xfrm>
            <a:off x="4420833" y="5103800"/>
            <a:ext cx="280775" cy="307641"/>
          </a:xfrm>
          <a:prstGeom prst="ellipse">
            <a:avLst/>
          </a:prstGeom>
          <a:gradFill flip="none" rotWithShape="1">
            <a:gsLst>
              <a:gs pos="0">
                <a:srgbClr val="C00000"/>
              </a:gs>
              <a:gs pos="50000">
                <a:srgbClr val="FF0000"/>
              </a:gs>
              <a:gs pos="100000">
                <a:srgbClr val="C00000"/>
              </a:gs>
            </a:gsLst>
            <a:path path="circle">
              <a:fillToRect l="100000" t="100000"/>
            </a:path>
            <a:tileRect r="-100000" b="-100000"/>
          </a:gradFill>
          <a:ln w="9525" cap="flat" cmpd="sng" algn="ctr">
            <a:solidFill>
              <a:srgbClr val="FF6699"/>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altLang="zh-TW" sz="1400" b="1" dirty="0" smtClean="0">
                <a:solidFill>
                  <a:schemeClr val="bg1"/>
                </a:solidFill>
                <a:latin typeface="Arial" charset="0"/>
              </a:rPr>
              <a:t>4</a:t>
            </a:r>
            <a:endParaRPr kumimoji="0" lang="zh-TW" altLang="en-US" sz="1400" b="1" i="0" u="none" strike="noStrike" cap="none" normalizeH="0" baseline="0" dirty="0" smtClean="0">
              <a:ln>
                <a:noFill/>
              </a:ln>
              <a:solidFill>
                <a:schemeClr val="bg1"/>
              </a:solidFill>
              <a:effectLst/>
              <a:latin typeface="Arial" charset="0"/>
            </a:endParaRPr>
          </a:p>
        </p:txBody>
      </p:sp>
      <p:pic>
        <p:nvPicPr>
          <p:cNvPr id="3076" name="Picture 4" descr="C:\Users\christie822\Desktop\行動資安\圖檔\virus-icon.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651408" y="5108815"/>
            <a:ext cx="465584" cy="465584"/>
          </a:xfrm>
          <a:prstGeom prst="rect">
            <a:avLst/>
          </a:prstGeom>
          <a:noFill/>
          <a:extLst>
            <a:ext uri="{909E8E84-426E-40DD-AFC4-6F175D3DCCD1}">
              <a14:hiddenFill xmlns="" xmlns:a14="http://schemas.microsoft.com/office/drawing/2010/main">
                <a:solidFill>
                  <a:srgbClr val="FFFFFF"/>
                </a:solidFill>
              </a14:hiddenFill>
            </a:ext>
          </a:extLst>
        </p:spPr>
      </p:pic>
      <p:pic>
        <p:nvPicPr>
          <p:cNvPr id="69" name="Picture 4" descr="C:\Users\christie822\Desktop\行動資安\圖檔\virus-icon.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890392" y="5085184"/>
            <a:ext cx="465584" cy="465584"/>
          </a:xfrm>
          <a:prstGeom prst="rect">
            <a:avLst/>
          </a:prstGeom>
          <a:noFill/>
          <a:extLst>
            <a:ext uri="{909E8E84-426E-40DD-AFC4-6F175D3DCCD1}">
              <a14:hiddenFill xmlns="" xmlns:a14="http://schemas.microsoft.com/office/drawing/2010/main">
                <a:solidFill>
                  <a:srgbClr val="FFFFFF"/>
                </a:solidFill>
              </a14:hiddenFill>
            </a:ext>
          </a:extLst>
        </p:spPr>
      </p:pic>
      <p:pic>
        <p:nvPicPr>
          <p:cNvPr id="70" name="Picture 4" descr="C:\Users\christie822\Desktop\行動資安\圖檔\virus-icon.png"/>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3645384" y="5377329"/>
            <a:ext cx="465584" cy="465584"/>
          </a:xfrm>
          <a:prstGeom prst="rect">
            <a:avLst/>
          </a:prstGeom>
          <a:noFill/>
          <a:extLst>
            <a:ext uri="{909E8E84-426E-40DD-AFC4-6F175D3DCCD1}">
              <a14:hiddenFill xmlns="" xmlns:a14="http://schemas.microsoft.com/office/drawing/2010/main">
                <a:solidFill>
                  <a:srgbClr val="FFFFFF"/>
                </a:solidFill>
              </a14:hiddenFill>
            </a:ext>
          </a:extLst>
        </p:spPr>
      </p:pic>
      <p:sp>
        <p:nvSpPr>
          <p:cNvPr id="71" name="矩形 70"/>
          <p:cNvSpPr/>
          <p:nvPr/>
        </p:nvSpPr>
        <p:spPr bwMode="auto">
          <a:xfrm>
            <a:off x="2918609" y="1752933"/>
            <a:ext cx="2611334" cy="554837"/>
          </a:xfrm>
          <a:prstGeom prst="rect">
            <a:avLst/>
          </a:prstGeom>
          <a:solidFill>
            <a:srgbClr val="BBE0E3">
              <a:alpha val="40000"/>
            </a:srgbClr>
          </a:solidFill>
          <a:ln w="25400" cap="flat" cmpd="sng" algn="ctr">
            <a:solidFill>
              <a:srgbClr val="BBE0E3">
                <a:lumMod val="50000"/>
              </a:srgb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285750" indent="-285750">
              <a:buFont typeface="Wingdings" panose="05000000000000000000" pitchFamily="2" charset="2"/>
              <a:buChar char="p"/>
              <a:defRPr/>
            </a:pPr>
            <a:r>
              <a:rPr lang="zh-TW" altLang="en-US" sz="1600" kern="0" dirty="0" smtClean="0">
                <a:latin typeface="+mn-ea"/>
              </a:rPr>
              <a:t>虛擬手機應用程式管理</a:t>
            </a:r>
            <a:endParaRPr lang="en-US" altLang="zh-TW" sz="1600" kern="0" dirty="0" smtClean="0">
              <a:latin typeface="+mn-ea"/>
            </a:endParaRPr>
          </a:p>
          <a:p>
            <a:pPr marL="285750" indent="-285750">
              <a:defRPr/>
            </a:pPr>
            <a:r>
              <a:rPr kumimoji="1" lang="en-US" altLang="zh-TW" sz="1600" kern="0" dirty="0" smtClean="0">
                <a:latin typeface="+mn-ea"/>
                <a:ea typeface="新細明體" charset="-120"/>
              </a:rPr>
              <a:t>(</a:t>
            </a:r>
            <a:r>
              <a:rPr kumimoji="1" lang="en-US" altLang="zh-TW" sz="1600" kern="0" dirty="0" smtClean="0">
                <a:latin typeface="Arial" charset="0"/>
                <a:ea typeface="新細明體" charset="-120"/>
              </a:rPr>
              <a:t>VMAM)</a:t>
            </a:r>
          </a:p>
        </p:txBody>
      </p:sp>
      <p:sp>
        <p:nvSpPr>
          <p:cNvPr id="73" name="矩形 72"/>
          <p:cNvSpPr/>
          <p:nvPr/>
        </p:nvSpPr>
        <p:spPr bwMode="auto">
          <a:xfrm>
            <a:off x="4566516" y="5626610"/>
            <a:ext cx="2474682" cy="296036"/>
          </a:xfrm>
          <a:prstGeom prst="rect">
            <a:avLst/>
          </a:prstGeom>
          <a:solidFill>
            <a:srgbClr val="BBE0E3">
              <a:alpha val="40000"/>
            </a:srgbClr>
          </a:solidFill>
          <a:ln w="25400" cap="flat" cmpd="sng" algn="ctr">
            <a:solidFill>
              <a:srgbClr val="BBE0E3">
                <a:lumMod val="50000"/>
              </a:srgb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285750" indent="-285750" fontAlgn="base">
              <a:spcBef>
                <a:spcPct val="0"/>
              </a:spcBef>
              <a:spcAft>
                <a:spcPct val="0"/>
              </a:spcAft>
              <a:buFont typeface="Wingdings" panose="05000000000000000000" pitchFamily="2" charset="2"/>
              <a:buChar char="p"/>
              <a:defRPr/>
            </a:pPr>
            <a:r>
              <a:rPr kumimoji="1" lang="zh-TW" altLang="en-US" sz="1600" kern="0" dirty="0" smtClean="0">
                <a:latin typeface="Arial" charset="0"/>
                <a:ea typeface="新細明體" charset="-120"/>
              </a:rPr>
              <a:t>企業</a:t>
            </a:r>
            <a:r>
              <a:rPr kumimoji="1" lang="en-US" altLang="zh-TW" sz="1600" kern="0" dirty="0" smtClean="0">
                <a:latin typeface="Arial" charset="0"/>
                <a:ea typeface="新細明體" charset="-120"/>
              </a:rPr>
              <a:t>app</a:t>
            </a:r>
            <a:r>
              <a:rPr kumimoji="1" lang="zh-TW" altLang="en-US" sz="1600" kern="0" dirty="0" smtClean="0">
                <a:latin typeface="Arial" charset="0"/>
                <a:ea typeface="新細明體" charset="-120"/>
              </a:rPr>
              <a:t>安全</a:t>
            </a:r>
            <a:r>
              <a:rPr kumimoji="1" lang="zh-TW" altLang="en-US" sz="1600" kern="0" dirty="0">
                <a:latin typeface="Arial" charset="0"/>
                <a:ea typeface="新細明體" charset="-120"/>
              </a:rPr>
              <a:t>檢測</a:t>
            </a:r>
            <a:r>
              <a:rPr kumimoji="1" lang="zh-TW" altLang="en-US" sz="1600" kern="0" dirty="0" smtClean="0">
                <a:latin typeface="Arial" charset="0"/>
                <a:ea typeface="新細明體" charset="-120"/>
              </a:rPr>
              <a:t>服務</a:t>
            </a:r>
            <a:endParaRPr kumimoji="1" lang="en-US" altLang="zh-TW" sz="1600" kern="0" dirty="0" smtClean="0">
              <a:latin typeface="Arial" charset="0"/>
              <a:ea typeface="新細明體" charset="-120"/>
            </a:endParaRPr>
          </a:p>
        </p:txBody>
      </p:sp>
      <p:sp>
        <p:nvSpPr>
          <p:cNvPr id="38" name="圓角矩形 37"/>
          <p:cNvSpPr/>
          <p:nvPr/>
        </p:nvSpPr>
        <p:spPr bwMode="auto">
          <a:xfrm>
            <a:off x="6302985" y="1700808"/>
            <a:ext cx="2592288" cy="307641"/>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eaLnBrk="0" hangingPunct="0"/>
            <a:r>
              <a:rPr lang="zh-TW" altLang="en-US" sz="1200" b="1" kern="0" dirty="0">
                <a:solidFill>
                  <a:srgbClr val="000000"/>
                </a:solidFill>
                <a:latin typeface="+mn-ea"/>
              </a:rPr>
              <a:t>行動裝置安全管理</a:t>
            </a:r>
          </a:p>
        </p:txBody>
      </p:sp>
      <p:sp>
        <p:nvSpPr>
          <p:cNvPr id="39" name="橢圓 38"/>
          <p:cNvSpPr/>
          <p:nvPr/>
        </p:nvSpPr>
        <p:spPr bwMode="auto">
          <a:xfrm>
            <a:off x="5989858" y="1711959"/>
            <a:ext cx="280775" cy="307641"/>
          </a:xfrm>
          <a:prstGeom prst="ellipse">
            <a:avLst/>
          </a:prstGeom>
          <a:gradFill flip="none" rotWithShape="1">
            <a:gsLst>
              <a:gs pos="0">
                <a:srgbClr val="C00000"/>
              </a:gs>
              <a:gs pos="50000">
                <a:srgbClr val="FF0000"/>
              </a:gs>
              <a:gs pos="100000">
                <a:srgbClr val="C00000"/>
              </a:gs>
            </a:gsLst>
            <a:path path="circle">
              <a:fillToRect l="100000" t="100000"/>
            </a:path>
            <a:tileRect r="-100000" b="-100000"/>
          </a:gradFill>
          <a:ln w="9525" cap="flat" cmpd="sng" algn="ctr">
            <a:solidFill>
              <a:srgbClr val="FF6699"/>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1400" b="1" i="0" u="none" strike="noStrike" cap="none" normalizeH="0" baseline="0" dirty="0" smtClean="0">
                <a:ln>
                  <a:noFill/>
                </a:ln>
                <a:solidFill>
                  <a:schemeClr val="bg1"/>
                </a:solidFill>
                <a:effectLst/>
                <a:latin typeface="Arial" charset="0"/>
              </a:rPr>
              <a:t>1</a:t>
            </a:r>
            <a:endParaRPr kumimoji="0" lang="zh-TW" altLang="en-US" sz="1400" b="1" i="0" u="none" strike="noStrike" cap="none" normalizeH="0" baseline="0" dirty="0" smtClean="0">
              <a:ln>
                <a:noFill/>
              </a:ln>
              <a:solidFill>
                <a:schemeClr val="bg1"/>
              </a:solidFill>
              <a:effectLst/>
              <a:latin typeface="Arial" charset="0"/>
            </a:endParaRPr>
          </a:p>
        </p:txBody>
      </p:sp>
      <p:sp>
        <p:nvSpPr>
          <p:cNvPr id="40" name="矩形 39"/>
          <p:cNvSpPr/>
          <p:nvPr/>
        </p:nvSpPr>
        <p:spPr bwMode="auto">
          <a:xfrm>
            <a:off x="6302985" y="2021329"/>
            <a:ext cx="2592288" cy="292168"/>
          </a:xfrm>
          <a:prstGeom prst="rect">
            <a:avLst/>
          </a:prstGeom>
          <a:solidFill>
            <a:srgbClr val="BBE0E3">
              <a:alpha val="40000"/>
            </a:srgbClr>
          </a:solidFill>
          <a:ln w="25400" cap="flat" cmpd="sng" algn="ctr">
            <a:solidFill>
              <a:srgbClr val="BBE0E3">
                <a:lumMod val="50000"/>
              </a:srgb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285750" indent="-285750" fontAlgn="base">
              <a:spcBef>
                <a:spcPct val="0"/>
              </a:spcBef>
              <a:spcAft>
                <a:spcPct val="0"/>
              </a:spcAft>
              <a:buFont typeface="Wingdings" panose="05000000000000000000" pitchFamily="2" charset="2"/>
              <a:buChar char="p"/>
              <a:defRPr/>
            </a:pPr>
            <a:r>
              <a:rPr kumimoji="1" lang="zh-TW" altLang="en-US" sz="1600" kern="0" dirty="0" smtClean="0">
                <a:latin typeface="Arial" charset="0"/>
                <a:ea typeface="新細明體" charset="-120"/>
              </a:rPr>
              <a:t>行動裝置安全管理</a:t>
            </a:r>
            <a:r>
              <a:rPr kumimoji="1" lang="en-US" altLang="zh-TW" sz="1600" kern="0" dirty="0" smtClean="0">
                <a:latin typeface="Arial" charset="0"/>
                <a:ea typeface="新細明體" charset="-120"/>
              </a:rPr>
              <a:t>(MDM)</a:t>
            </a:r>
            <a:endParaRPr kumimoji="1" lang="zh-TW" altLang="en-US" sz="1600" kern="0" dirty="0" smtClean="0">
              <a:latin typeface="Arial" charset="0"/>
              <a:ea typeface="新細明體" charset="-120"/>
            </a:endParaRPr>
          </a:p>
        </p:txBody>
      </p:sp>
      <p:sp>
        <p:nvSpPr>
          <p:cNvPr id="41" name="橢圓 40"/>
          <p:cNvSpPr/>
          <p:nvPr/>
        </p:nvSpPr>
        <p:spPr bwMode="auto">
          <a:xfrm>
            <a:off x="4007364" y="4138570"/>
            <a:ext cx="280775" cy="307641"/>
          </a:xfrm>
          <a:prstGeom prst="ellipse">
            <a:avLst/>
          </a:prstGeom>
          <a:gradFill flip="none" rotWithShape="1">
            <a:gsLst>
              <a:gs pos="0">
                <a:srgbClr val="C00000"/>
              </a:gs>
              <a:gs pos="50000">
                <a:srgbClr val="FF0000"/>
              </a:gs>
              <a:gs pos="100000">
                <a:srgbClr val="C00000"/>
              </a:gs>
            </a:gsLst>
            <a:path path="circle">
              <a:fillToRect l="100000" t="100000"/>
            </a:path>
            <a:tileRect r="-100000" b="-100000"/>
          </a:gradFill>
          <a:ln w="9525" cap="flat" cmpd="sng" algn="ctr">
            <a:solidFill>
              <a:srgbClr val="FF6699"/>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altLang="zh-TW" sz="1400" b="1" dirty="0" smtClean="0">
                <a:solidFill>
                  <a:schemeClr val="bg1"/>
                </a:solidFill>
                <a:latin typeface="Arial" charset="0"/>
              </a:rPr>
              <a:t>3</a:t>
            </a:r>
            <a:endParaRPr kumimoji="0" lang="zh-TW" altLang="en-US" sz="1400" b="1" i="0" u="none" strike="noStrike" cap="none" normalizeH="0" baseline="0" dirty="0" smtClean="0">
              <a:ln>
                <a:noFill/>
              </a:ln>
              <a:solidFill>
                <a:schemeClr val="bg1"/>
              </a:solidFill>
              <a:effectLst/>
              <a:latin typeface="Arial" charset="0"/>
            </a:endParaRPr>
          </a:p>
        </p:txBody>
      </p:sp>
      <p:sp>
        <p:nvSpPr>
          <p:cNvPr id="43" name="圓角矩形 42"/>
          <p:cNvSpPr/>
          <p:nvPr/>
        </p:nvSpPr>
        <p:spPr bwMode="auto">
          <a:xfrm>
            <a:off x="4350035" y="4138570"/>
            <a:ext cx="2501645" cy="288031"/>
          </a:xfrm>
          <a:prstGeom prst="roundRect">
            <a:avLst/>
          </a:prstGeom>
          <a:ln>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eaLnBrk="0" hangingPunct="0"/>
            <a:r>
              <a:rPr lang="zh-TW" altLang="en-US" sz="1200" b="1" kern="0" dirty="0" smtClean="0">
                <a:solidFill>
                  <a:srgbClr val="000000"/>
                </a:solidFill>
                <a:latin typeface="+mn-ea"/>
              </a:rPr>
              <a:t>行動裝置鑑識</a:t>
            </a:r>
            <a:endParaRPr lang="zh-TW" altLang="en-US" sz="1200" b="1" kern="0" dirty="0">
              <a:solidFill>
                <a:srgbClr val="000000"/>
              </a:solidFill>
              <a:latin typeface="+mn-ea"/>
            </a:endParaRPr>
          </a:p>
        </p:txBody>
      </p:sp>
      <p:sp>
        <p:nvSpPr>
          <p:cNvPr id="46" name="矩形 45"/>
          <p:cNvSpPr/>
          <p:nvPr/>
        </p:nvSpPr>
        <p:spPr bwMode="auto">
          <a:xfrm>
            <a:off x="4364316" y="4446211"/>
            <a:ext cx="2500941" cy="291795"/>
          </a:xfrm>
          <a:prstGeom prst="rect">
            <a:avLst/>
          </a:prstGeom>
          <a:solidFill>
            <a:srgbClr val="BBE0E3">
              <a:alpha val="40000"/>
            </a:srgbClr>
          </a:solidFill>
          <a:ln w="25400" cap="flat" cmpd="sng" algn="ctr">
            <a:solidFill>
              <a:srgbClr val="BBE0E3">
                <a:lumMod val="50000"/>
              </a:srgbClr>
            </a:solidFill>
            <a:prstDash val="sysDash"/>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285750" indent="-285750" fontAlgn="base">
              <a:spcBef>
                <a:spcPct val="0"/>
              </a:spcBef>
              <a:spcAft>
                <a:spcPct val="0"/>
              </a:spcAft>
              <a:buFont typeface="Wingdings" panose="05000000000000000000" pitchFamily="2" charset="2"/>
              <a:buChar char="p"/>
              <a:defRPr/>
            </a:pPr>
            <a:r>
              <a:rPr kumimoji="1" lang="zh-TW" altLang="en-US" sz="1600" kern="0" dirty="0" smtClean="0">
                <a:latin typeface="Arial" charset="0"/>
                <a:ea typeface="新細明體" charset="-120"/>
              </a:rPr>
              <a:t>行動裝置鑑識服務</a:t>
            </a:r>
            <a:endParaRPr kumimoji="1" lang="en-US" altLang="zh-TW" sz="1600" kern="0" dirty="0">
              <a:latin typeface="Arial" charset="0"/>
              <a:ea typeface="新細明體" charset="-120"/>
            </a:endParaRPr>
          </a:p>
        </p:txBody>
      </p:sp>
    </p:spTree>
    <p:extLst>
      <p:ext uri="{BB962C8B-B14F-4D97-AF65-F5344CB8AC3E}">
        <p14:creationId xmlns="" xmlns:p14="http://schemas.microsoft.com/office/powerpoint/2010/main" val="2222216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63" grpId="0" animBg="1"/>
      <p:bldP spid="64" grpId="0" animBg="1"/>
      <p:bldP spid="71" grpId="0" animBg="1"/>
      <p:bldP spid="73" grpId="0" animBg="1"/>
      <p:bldP spid="38" grpId="0" animBg="1"/>
      <p:bldP spid="39" grpId="0" animBg="1"/>
      <p:bldP spid="40" grpId="0" animBg="1"/>
      <p:bldP spid="41" grpId="0" animBg="1"/>
      <p:bldP spid="43"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2800" dirty="0" smtClean="0"/>
              <a:t>app</a:t>
            </a:r>
            <a:r>
              <a:rPr lang="zh-TW" altLang="en-US" sz="2800" dirty="0" smtClean="0"/>
              <a:t>惡意程式分析 </a:t>
            </a:r>
            <a:r>
              <a:rPr lang="en-US" altLang="zh-TW" sz="2800" dirty="0" smtClean="0"/>
              <a:t>V.S. app</a:t>
            </a:r>
            <a:r>
              <a:rPr lang="zh-TW" altLang="en-US" sz="2800" dirty="0" smtClean="0"/>
              <a:t>程式安全檢測</a:t>
            </a:r>
            <a:endParaRPr lang="zh-TW" altLang="en-US" sz="2800" dirty="0"/>
          </a:p>
        </p:txBody>
      </p:sp>
      <p:pic>
        <p:nvPicPr>
          <p:cNvPr id="4" name="圖片 3" descr="Poison-Apple.png"/>
          <p:cNvPicPr>
            <a:picLocks noChangeAspect="1"/>
          </p:cNvPicPr>
          <p:nvPr/>
        </p:nvPicPr>
        <p:blipFill>
          <a:blip r:embed="rId3" cstate="print"/>
          <a:stretch>
            <a:fillRect/>
          </a:stretch>
        </p:blipFill>
        <p:spPr>
          <a:xfrm>
            <a:off x="2277594" y="2402007"/>
            <a:ext cx="1637730" cy="1637730"/>
          </a:xfrm>
          <a:prstGeom prst="rect">
            <a:avLst/>
          </a:prstGeom>
        </p:spPr>
      </p:pic>
      <p:pic>
        <p:nvPicPr>
          <p:cNvPr id="5" name="圖片 4" descr="rotten_apple.png"/>
          <p:cNvPicPr>
            <a:picLocks noChangeAspect="1"/>
          </p:cNvPicPr>
          <p:nvPr/>
        </p:nvPicPr>
        <p:blipFill>
          <a:blip r:embed="rId4" cstate="print"/>
          <a:stretch>
            <a:fillRect/>
          </a:stretch>
        </p:blipFill>
        <p:spPr>
          <a:xfrm>
            <a:off x="2624843" y="4455743"/>
            <a:ext cx="1346643" cy="1412795"/>
          </a:xfrm>
          <a:prstGeom prst="rect">
            <a:avLst/>
          </a:prstGeom>
        </p:spPr>
      </p:pic>
      <p:pic>
        <p:nvPicPr>
          <p:cNvPr id="6" name="圖片 5" descr="apple pile.jpg"/>
          <p:cNvPicPr>
            <a:picLocks noChangeAspect="1"/>
          </p:cNvPicPr>
          <p:nvPr/>
        </p:nvPicPr>
        <p:blipFill>
          <a:blip r:embed="rId5" cstate="print"/>
          <a:stretch>
            <a:fillRect/>
          </a:stretch>
        </p:blipFill>
        <p:spPr>
          <a:xfrm>
            <a:off x="373038" y="1045847"/>
            <a:ext cx="3707643" cy="4938696"/>
          </a:xfrm>
          <a:prstGeom prst="rect">
            <a:avLst/>
          </a:prstGeom>
        </p:spPr>
      </p:pic>
      <p:sp>
        <p:nvSpPr>
          <p:cNvPr id="8" name="文字方塊 7"/>
          <p:cNvSpPr txBox="1"/>
          <p:nvPr/>
        </p:nvSpPr>
        <p:spPr>
          <a:xfrm>
            <a:off x="5672350" y="2620369"/>
            <a:ext cx="2089033" cy="369332"/>
          </a:xfrm>
          <a:prstGeom prst="rect">
            <a:avLst/>
          </a:prstGeom>
          <a:noFill/>
        </p:spPr>
        <p:txBody>
          <a:bodyPr wrap="none" rtlCol="0">
            <a:spAutoFit/>
          </a:bodyPr>
          <a:lstStyle/>
          <a:p>
            <a:r>
              <a:rPr lang="zh-TW" altLang="en-US" b="1" dirty="0" smtClean="0">
                <a:latin typeface="微軟正黑體" pitchFamily="34" charset="-120"/>
                <a:ea typeface="微軟正黑體" pitchFamily="34" charset="-120"/>
              </a:rPr>
              <a:t>行動惡意程式分析 </a:t>
            </a:r>
            <a:endParaRPr lang="zh-TW" altLang="en-US" b="1" dirty="0">
              <a:latin typeface="微軟正黑體" pitchFamily="34" charset="-120"/>
              <a:ea typeface="微軟正黑體" pitchFamily="34" charset="-120"/>
            </a:endParaRPr>
          </a:p>
        </p:txBody>
      </p:sp>
      <p:sp>
        <p:nvSpPr>
          <p:cNvPr id="9" name="文字方塊 8"/>
          <p:cNvSpPr txBox="1"/>
          <p:nvPr/>
        </p:nvSpPr>
        <p:spPr>
          <a:xfrm>
            <a:off x="5715066" y="5718416"/>
            <a:ext cx="1997663" cy="369332"/>
          </a:xfrm>
          <a:prstGeom prst="rect">
            <a:avLst/>
          </a:prstGeom>
          <a:noFill/>
        </p:spPr>
        <p:txBody>
          <a:bodyPr wrap="none" rtlCol="0">
            <a:spAutoFit/>
          </a:bodyPr>
          <a:lstStyle/>
          <a:p>
            <a:r>
              <a:rPr lang="en-US" altLang="zh-TW" b="1" dirty="0" smtClean="0">
                <a:latin typeface="微軟正黑體" pitchFamily="34" charset="-120"/>
                <a:ea typeface="微軟正黑體" pitchFamily="34" charset="-120"/>
              </a:rPr>
              <a:t>app</a:t>
            </a:r>
            <a:r>
              <a:rPr lang="zh-TW" altLang="en-US" b="1" dirty="0" smtClean="0">
                <a:latin typeface="微軟正黑體" pitchFamily="34" charset="-120"/>
                <a:ea typeface="微軟正黑體" pitchFamily="34" charset="-120"/>
              </a:rPr>
              <a:t>程式安全檢測</a:t>
            </a:r>
            <a:endParaRPr lang="zh-TW" altLang="en-US" b="1" dirty="0">
              <a:latin typeface="微軟正黑體" pitchFamily="34" charset="-120"/>
              <a:ea typeface="微軟正黑體" pitchFamily="34"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1.66667E-6 -1.44311E-6 C 0.09965 0.01873 0.19983 0.0377 0.26597 0.00208 C 0.33177 -0.0333 0.37327 -0.17738 0.39549 -0.21323 " pathEditMode="relative" rAng="0" ptsTypes="aaA">
                                      <p:cBhvr>
                                        <p:cTn id="6" dur="2000" fill="hold"/>
                                        <p:tgtEl>
                                          <p:spTgt spid="4"/>
                                        </p:tgtEl>
                                        <p:attrNameLst>
                                          <p:attrName>ppt_x</p:attrName>
                                          <p:attrName>ppt_y</p:attrName>
                                        </p:attrNameLst>
                                      </p:cBhvr>
                                      <p:rCtr x="19800" y="-8800"/>
                                    </p:animMotion>
                                  </p:childTnLst>
                                </p:cTn>
                              </p:par>
                              <p:par>
                                <p:cTn id="7" presetID="0" presetClass="path" presetSubtype="0" accel="50000" decel="50000" fill="hold" nodeType="withEffect">
                                  <p:stCondLst>
                                    <p:cond delay="0"/>
                                  </p:stCondLst>
                                  <p:childTnLst>
                                    <p:animMotion origin="layout" path="M -0.11128 -0.25786 C 0.03403 -0.27983 0.18004 -0.30157 0.26198 -0.26226 C 0.34392 -0.22294 0.36215 -0.12165 0.38108 -0.02035 " pathEditMode="relative" rAng="0" ptsTypes="aaA">
                                      <p:cBhvr>
                                        <p:cTn id="8" dur="2000" fill="hold"/>
                                        <p:tgtEl>
                                          <p:spTgt spid="5"/>
                                        </p:tgtEl>
                                        <p:attrNameLst>
                                          <p:attrName>ppt_x</p:attrName>
                                          <p:attrName>ppt_y</p:attrName>
                                        </p:attrNameLst>
                                      </p:cBhvr>
                                      <p:rCtr x="24600" y="9700"/>
                                    </p:animMotion>
                                  </p:childTnLst>
                                </p:cTn>
                              </p:par>
                            </p:childTnLst>
                          </p:cTn>
                        </p:par>
                        <p:par>
                          <p:cTn id="9" fill="hold">
                            <p:stCondLst>
                              <p:cond delay="2000"/>
                            </p:stCondLst>
                            <p:childTnLst>
                              <p:par>
                                <p:cTn id="10" presetID="5" presetClass="entr" presetSubtype="1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heckerboard(across)">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app</a:t>
            </a:r>
            <a:r>
              <a:rPr lang="zh-TW" altLang="en-US" sz="4000" dirty="0" smtClean="0"/>
              <a:t>靜態分析</a:t>
            </a:r>
            <a:endParaRPr lang="zh-TW" altLang="en-US" sz="4000" dirty="0"/>
          </a:p>
        </p:txBody>
      </p:sp>
      <p:pic>
        <p:nvPicPr>
          <p:cNvPr id="5" name="圖片 4" descr="app_icon.png"/>
          <p:cNvPicPr>
            <a:picLocks noChangeAspect="1"/>
          </p:cNvPicPr>
          <p:nvPr/>
        </p:nvPicPr>
        <p:blipFill>
          <a:blip r:embed="rId3" cstate="print"/>
          <a:stretch>
            <a:fillRect/>
          </a:stretch>
        </p:blipFill>
        <p:spPr>
          <a:xfrm>
            <a:off x="249382" y="4898565"/>
            <a:ext cx="938151" cy="938151"/>
          </a:xfrm>
          <a:prstGeom prst="rect">
            <a:avLst/>
          </a:prstGeom>
        </p:spPr>
      </p:pic>
      <p:pic>
        <p:nvPicPr>
          <p:cNvPr id="6" name="圖片 5" descr="review-and-inspect-used-wide-format-printer.jpg.png"/>
          <p:cNvPicPr>
            <a:picLocks noChangeAspect="1"/>
          </p:cNvPicPr>
          <p:nvPr/>
        </p:nvPicPr>
        <p:blipFill>
          <a:blip r:embed="rId4" cstate="print"/>
          <a:stretch>
            <a:fillRect/>
          </a:stretch>
        </p:blipFill>
        <p:spPr>
          <a:xfrm flipH="1">
            <a:off x="489856" y="3918857"/>
            <a:ext cx="2068047" cy="2068047"/>
          </a:xfrm>
          <a:prstGeom prst="rect">
            <a:avLst/>
          </a:prstGeom>
        </p:spPr>
      </p:pic>
      <p:sp>
        <p:nvSpPr>
          <p:cNvPr id="10" name="圓角矩形 9"/>
          <p:cNvSpPr/>
          <p:nvPr/>
        </p:nvSpPr>
        <p:spPr bwMode="auto">
          <a:xfrm>
            <a:off x="546282" y="1056904"/>
            <a:ext cx="7980218" cy="2365918"/>
          </a:xfrm>
          <a:prstGeom prst="roundRect">
            <a:avLst/>
          </a:prstGeom>
          <a:solidFill>
            <a:srgbClr val="FFFF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zh-TW" altLang="en-US" sz="2800" b="1" dirty="0" smtClean="0">
                <a:solidFill>
                  <a:srgbClr val="2C8DF8"/>
                </a:solidFill>
                <a:latin typeface="微軟正黑體" pitchFamily="34" charset="-120"/>
                <a:ea typeface="微軟正黑體" pitchFamily="34" charset="-120"/>
              </a:rPr>
              <a:t>惡意程式分析與程式安全檢測共通項目</a:t>
            </a:r>
            <a:endParaRPr kumimoji="0" lang="en-US" altLang="zh-TW" sz="2800" b="1" dirty="0" smtClean="0">
              <a:solidFill>
                <a:srgbClr val="2C8DF8"/>
              </a:solidFill>
              <a:latin typeface="微軟正黑體" pitchFamily="34" charset="-120"/>
              <a:ea typeface="微軟正黑體" pitchFamily="34" charset="-120"/>
            </a:endParaRPr>
          </a:p>
          <a:p>
            <a:pPr marL="342900" indent="-342900">
              <a:buFont typeface="Arial" pitchFamily="34" charset="0"/>
              <a:buChar char="•"/>
            </a:pPr>
            <a:r>
              <a:rPr lang="en-US" altLang="zh-TW" sz="2400" b="1" dirty="0" smtClean="0">
                <a:latin typeface="微軟正黑體" pitchFamily="34" charset="-120"/>
                <a:ea typeface="微軟正黑體" pitchFamily="34" charset="-120"/>
              </a:rPr>
              <a:t>Manifest/</a:t>
            </a:r>
            <a:r>
              <a:rPr lang="en-US" altLang="zh-TW" sz="2400" b="1" dirty="0" err="1" smtClean="0">
                <a:latin typeface="微軟正黑體" pitchFamily="34" charset="-120"/>
                <a:ea typeface="微軟正黑體" pitchFamily="34" charset="-120"/>
              </a:rPr>
              <a:t>plist</a:t>
            </a:r>
            <a:r>
              <a:rPr lang="zh-TW" altLang="en-US" sz="2400" b="1" dirty="0" smtClean="0">
                <a:latin typeface="微軟正黑體" pitchFamily="34" charset="-120"/>
                <a:ea typeface="微軟正黑體" pitchFamily="34" charset="-120"/>
              </a:rPr>
              <a:t>分析</a:t>
            </a:r>
            <a:r>
              <a:rPr lang="en-US" altLang="zh-TW" sz="2400" b="1" dirty="0" smtClean="0">
                <a:latin typeface="微軟正黑體" pitchFamily="34" charset="-120"/>
                <a:ea typeface="微軟正黑體" pitchFamily="34" charset="-120"/>
              </a:rPr>
              <a:t>: Manifest parser, </a:t>
            </a:r>
            <a:r>
              <a:rPr lang="en-US" altLang="zh-TW" sz="2400" b="1" dirty="0" err="1" smtClean="0">
                <a:latin typeface="微軟正黑體" pitchFamily="34" charset="-120"/>
                <a:ea typeface="微軟正黑體" pitchFamily="34" charset="-120"/>
              </a:rPr>
              <a:t>plist</a:t>
            </a:r>
            <a:r>
              <a:rPr lang="en-US" altLang="zh-TW" sz="2400" b="1" dirty="0" smtClean="0">
                <a:latin typeface="微軟正黑體" pitchFamily="34" charset="-120"/>
                <a:ea typeface="微軟正黑體" pitchFamily="34" charset="-120"/>
              </a:rPr>
              <a:t> editor</a:t>
            </a:r>
          </a:p>
          <a:p>
            <a:pPr marL="342900" indent="-342900">
              <a:buFont typeface="Arial" pitchFamily="34" charset="0"/>
              <a:buChar char="•"/>
            </a:pPr>
            <a:r>
              <a:rPr lang="zh-TW" altLang="en-US" sz="2400" b="1" dirty="0" smtClean="0">
                <a:latin typeface="微軟正黑體" pitchFamily="34" charset="-120"/>
                <a:ea typeface="微軟正黑體" pitchFamily="34" charset="-120"/>
              </a:rPr>
              <a:t>執行檔反組譯</a:t>
            </a:r>
            <a:r>
              <a:rPr lang="en-US" altLang="zh-TW" sz="2400" b="1" dirty="0" smtClean="0">
                <a:latin typeface="微軟正黑體" pitchFamily="34" charset="-120"/>
                <a:ea typeface="微軟正黑體" pitchFamily="34" charset="-120"/>
              </a:rPr>
              <a:t>: clutch, IDA Pro, dex2jar, </a:t>
            </a:r>
            <a:r>
              <a:rPr lang="en-US" altLang="zh-TW" sz="2400" b="1" dirty="0" err="1" smtClean="0">
                <a:latin typeface="微軟正黑體" pitchFamily="34" charset="-120"/>
                <a:ea typeface="微軟正黑體" pitchFamily="34" charset="-120"/>
              </a:rPr>
              <a:t>apktool</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目錄結構與檔案分析</a:t>
            </a:r>
            <a:r>
              <a:rPr lang="en-US" altLang="zh-TW" sz="2400" b="1" dirty="0" smtClean="0">
                <a:latin typeface="微軟正黑體" pitchFamily="34" charset="-120"/>
                <a:ea typeface="微軟正黑體" pitchFamily="34" charset="-120"/>
              </a:rPr>
              <a:t>: DDMS, </a:t>
            </a:r>
            <a:r>
              <a:rPr lang="en-US" altLang="zh-TW" sz="2400" b="1" dirty="0" err="1" smtClean="0">
                <a:latin typeface="微軟正黑體" pitchFamily="34" charset="-120"/>
                <a:ea typeface="微軟正黑體" pitchFamily="34" charset="-120"/>
              </a:rPr>
              <a:t>Itools</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ifile</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通用存取工具</a:t>
            </a:r>
            <a:r>
              <a:rPr lang="en-US" altLang="zh-TW" sz="2400" b="1" dirty="0" smtClean="0">
                <a:latin typeface="微軟正黑體" pitchFamily="34" charset="-120"/>
                <a:ea typeface="微軟正黑體" pitchFamily="34" charset="-120"/>
              </a:rPr>
              <a:t>:</a:t>
            </a:r>
            <a:r>
              <a:rPr lang="en-US" altLang="zh-TW" sz="2400" b="1" dirty="0" err="1" smtClean="0">
                <a:latin typeface="微軟正黑體" pitchFamily="34" charset="-120"/>
                <a:ea typeface="微軟正黑體" pitchFamily="34" charset="-120"/>
              </a:rPr>
              <a:t>sshd</a:t>
            </a:r>
            <a:r>
              <a:rPr lang="en-US" altLang="zh-TW" sz="2400" b="1" dirty="0" smtClean="0">
                <a:latin typeface="微軟正黑體" pitchFamily="34" charset="-120"/>
                <a:ea typeface="微軟正黑體" pitchFamily="34" charset="-120"/>
              </a:rPr>
              <a:t>, Putty, FTP client</a:t>
            </a:r>
          </a:p>
          <a:p>
            <a:pPr marL="342900" indent="-342900">
              <a:buFont typeface="Arial" pitchFamily="34" charset="0"/>
              <a:buChar char="•"/>
            </a:pP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b="1" dirty="0" smtClean="0">
              <a:latin typeface="微軟正黑體" pitchFamily="34" charset="-120"/>
              <a:ea typeface="微軟正黑體" pitchFamily="34" charset="-120"/>
            </a:endParaRPr>
          </a:p>
          <a:p>
            <a:pPr marL="342900" marR="0" indent="-342900" defTabSz="914400" rtl="0" eaLnBrk="1" fontAlgn="base" latinLnBrk="0" hangingPunct="1">
              <a:lnSpc>
                <a:spcPct val="100000"/>
              </a:lnSpc>
              <a:spcBef>
                <a:spcPct val="0"/>
              </a:spcBef>
              <a:spcAft>
                <a:spcPct val="0"/>
              </a:spcAft>
              <a:buClrTx/>
              <a:buSzTx/>
              <a:buFont typeface="Arial" pitchFamily="34" charset="0"/>
              <a:buChar char="•"/>
              <a:tabLst/>
            </a:pPr>
            <a:endParaRPr kumimoji="0" lang="zh-TW" altLang="en-US" sz="1800" b="0" i="0" u="none" strike="noStrike" cap="none" normalizeH="0" baseline="0" dirty="0" smtClean="0">
              <a:ln>
                <a:noFill/>
              </a:ln>
              <a:solidFill>
                <a:schemeClr val="tx1"/>
              </a:solidFill>
              <a:effectLst/>
              <a:latin typeface="Arial" charset="0"/>
            </a:endParaRPr>
          </a:p>
        </p:txBody>
      </p:sp>
      <p:sp>
        <p:nvSpPr>
          <p:cNvPr id="11" name="圓角矩形 10"/>
          <p:cNvSpPr/>
          <p:nvPr/>
        </p:nvSpPr>
        <p:spPr bwMode="auto">
          <a:xfrm>
            <a:off x="2066331" y="3496962"/>
            <a:ext cx="5723907" cy="1692876"/>
          </a:xfrm>
          <a:prstGeom prst="roundRect">
            <a:avLst/>
          </a:prstGeom>
          <a:solidFill>
            <a:srgbClr val="FFCC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zh-TW" altLang="en-US" sz="2800" b="1" dirty="0" smtClean="0">
                <a:solidFill>
                  <a:srgbClr val="CC00CC"/>
                </a:solidFill>
                <a:latin typeface="微軟正黑體" pitchFamily="34" charset="-120"/>
                <a:ea typeface="微軟正黑體" pitchFamily="34" charset="-120"/>
              </a:rPr>
              <a:t>惡意程式分析</a:t>
            </a:r>
            <a:endParaRPr kumimoji="0" lang="en-US" altLang="zh-TW" sz="2800" b="1" dirty="0" smtClean="0">
              <a:solidFill>
                <a:srgbClr val="CC00CC"/>
              </a:solidFill>
              <a:latin typeface="微軟正黑體" pitchFamily="34" charset="-120"/>
              <a:ea typeface="微軟正黑體" pitchFamily="34" charset="-120"/>
            </a:endParaRPr>
          </a:p>
          <a:p>
            <a:pPr marL="342900" indent="-342900">
              <a:buFont typeface="Arial" pitchFamily="34" charset="0"/>
              <a:buChar char="•"/>
            </a:pPr>
            <a:r>
              <a:rPr lang="en-US" altLang="zh-TW" sz="2400" b="1" dirty="0" smtClean="0">
                <a:latin typeface="微軟正黑體" pitchFamily="34" charset="-120"/>
                <a:ea typeface="微軟正黑體" pitchFamily="34" charset="-120"/>
              </a:rPr>
              <a:t>app</a:t>
            </a:r>
            <a:r>
              <a:rPr lang="zh-TW" altLang="en-US" sz="2400" b="1" dirty="0" smtClean="0">
                <a:latin typeface="微軟正黑體" pitchFamily="34" charset="-120"/>
                <a:ea typeface="微軟正黑體" pitchFamily="34" charset="-120"/>
              </a:rPr>
              <a:t>仿冒檢查</a:t>
            </a:r>
          </a:p>
          <a:p>
            <a:pPr marL="342900" indent="-342900">
              <a:buFont typeface="Arial" pitchFamily="34" charset="0"/>
              <a:buChar char="•"/>
            </a:pPr>
            <a:r>
              <a:rPr lang="zh-TW" altLang="en-US" sz="2400" b="1" dirty="0" smtClean="0">
                <a:latin typeface="微軟正黑體" pitchFamily="34" charset="-120"/>
                <a:ea typeface="微軟正黑體" pitchFamily="34" charset="-120"/>
              </a:rPr>
              <a:t>引用</a:t>
            </a:r>
            <a:r>
              <a:rPr lang="en-US" altLang="zh-TW" sz="2400" b="1" dirty="0" smtClean="0">
                <a:latin typeface="微軟正黑體" pitchFamily="34" charset="-120"/>
                <a:ea typeface="微軟正黑體" pitchFamily="34" charset="-120"/>
              </a:rPr>
              <a:t>API</a:t>
            </a:r>
            <a:r>
              <a:rPr lang="zh-TW" altLang="en-US" sz="2400" b="1" dirty="0" smtClean="0">
                <a:latin typeface="微軟正黑體" pitchFamily="34" charset="-120"/>
                <a:ea typeface="微軟正黑體" pitchFamily="34" charset="-120"/>
              </a:rPr>
              <a:t>檢查</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關鍵字字串檢查</a:t>
            </a:r>
            <a:endParaRPr lang="zh-TW" altLang="en-US" sz="2400" b="1" dirty="0" smtClean="0">
              <a:latin typeface="微軟正黑體" pitchFamily="34" charset="-120"/>
              <a:ea typeface="微軟正黑體" pitchFamily="34" charset="-120"/>
            </a:endParaRPr>
          </a:p>
          <a:p>
            <a:pPr marL="342900" indent="-342900"/>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b="1" dirty="0" smtClean="0">
              <a:latin typeface="微軟正黑體" pitchFamily="34" charset="-120"/>
              <a:ea typeface="微軟正黑體" pitchFamily="34" charset="-120"/>
            </a:endParaRPr>
          </a:p>
          <a:p>
            <a:pPr marL="342900" marR="0" indent="-342900" defTabSz="914400" rtl="0" eaLnBrk="1" fontAlgn="base" latinLnBrk="0" hangingPunct="1">
              <a:lnSpc>
                <a:spcPct val="100000"/>
              </a:lnSpc>
              <a:spcBef>
                <a:spcPct val="0"/>
              </a:spcBef>
              <a:spcAft>
                <a:spcPct val="0"/>
              </a:spcAft>
              <a:buClrTx/>
              <a:buSzTx/>
              <a:buFont typeface="Arial" pitchFamily="34" charset="0"/>
              <a:buChar char="•"/>
              <a:tabLst/>
            </a:pPr>
            <a:endParaRPr kumimoji="0" lang="zh-TW" altLang="en-US" sz="1800" b="0" i="0" u="none" strike="noStrike" cap="none" normalizeH="0" baseline="0" dirty="0" smtClean="0">
              <a:ln>
                <a:noFill/>
              </a:ln>
              <a:solidFill>
                <a:schemeClr val="tx1"/>
              </a:solidFill>
              <a:effectLst/>
              <a:latin typeface="Arial" charset="0"/>
            </a:endParaRPr>
          </a:p>
        </p:txBody>
      </p:sp>
      <p:sp>
        <p:nvSpPr>
          <p:cNvPr id="12" name="圓角矩形 11"/>
          <p:cNvSpPr/>
          <p:nvPr/>
        </p:nvSpPr>
        <p:spPr bwMode="auto">
          <a:xfrm>
            <a:off x="3253847" y="5254189"/>
            <a:ext cx="5723907" cy="1097188"/>
          </a:xfrm>
          <a:prstGeom prst="roundRect">
            <a:avLst/>
          </a:prstGeom>
          <a:solidFill>
            <a:schemeClr val="tx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r>
              <a:rPr lang="zh-TW" altLang="en-US" sz="2800" b="1" dirty="0" smtClean="0">
                <a:solidFill>
                  <a:srgbClr val="FF33CC"/>
                </a:solidFill>
                <a:latin typeface="微軟正黑體" pitchFamily="34" charset="-120"/>
                <a:ea typeface="微軟正黑體" pitchFamily="34" charset="-120"/>
              </a:rPr>
              <a:t>程式安全檢測</a:t>
            </a:r>
            <a:endParaRPr lang="en-US" altLang="zh-TW" sz="2800" b="1" dirty="0" smtClean="0">
              <a:solidFill>
                <a:srgbClr val="FF33CC"/>
              </a:solidFill>
              <a:latin typeface="微軟正黑體" pitchFamily="34" charset="-120"/>
              <a:ea typeface="微軟正黑體" pitchFamily="34" charset="-120"/>
            </a:endParaRPr>
          </a:p>
          <a:p>
            <a:pPr marL="342900" indent="-342900">
              <a:buFont typeface="Arial" pitchFamily="34" charset="0"/>
              <a:buChar char="•"/>
            </a:pPr>
            <a:r>
              <a:rPr lang="en-US" altLang="zh-TW" sz="2400" b="1" dirty="0" err="1" smtClean="0">
                <a:latin typeface="微軟正黑體" pitchFamily="34" charset="-120"/>
                <a:ea typeface="微軟正黑體" pitchFamily="34" charset="-120"/>
              </a:rPr>
              <a:t>SQLite</a:t>
            </a:r>
            <a:r>
              <a:rPr lang="zh-TW" altLang="en-US" sz="2400" b="1" dirty="0" smtClean="0">
                <a:latin typeface="微軟正黑體" pitchFamily="34" charset="-120"/>
                <a:ea typeface="微軟正黑體" pitchFamily="34" charset="-120"/>
              </a:rPr>
              <a:t>內容檢查</a:t>
            </a:r>
            <a:endParaRPr lang="en-US" altLang="zh-TW" sz="2400" b="1" dirty="0" smtClean="0">
              <a:latin typeface="微軟正黑體" pitchFamily="34" charset="-120"/>
              <a:ea typeface="微軟正黑體" pitchFamily="34" charset="-120"/>
            </a:endParaRPr>
          </a:p>
        </p:txBody>
      </p:sp>
      <p:cxnSp>
        <p:nvCxnSpPr>
          <p:cNvPr id="14" name="圖案 13"/>
          <p:cNvCxnSpPr>
            <a:endCxn id="10" idx="1"/>
          </p:cNvCxnSpPr>
          <p:nvPr/>
        </p:nvCxnSpPr>
        <p:spPr bwMode="auto">
          <a:xfrm rot="16200000" flipV="1">
            <a:off x="-364474" y="3150619"/>
            <a:ext cx="2154010" cy="332497"/>
          </a:xfrm>
          <a:prstGeom prst="bentConnector4">
            <a:avLst>
              <a:gd name="adj1" fmla="val 22541"/>
              <a:gd name="adj2" fmla="val 168753"/>
            </a:avLst>
          </a:prstGeom>
          <a:solidFill>
            <a:schemeClr val="accent1"/>
          </a:solidFill>
          <a:ln w="19050" cap="flat" cmpd="sng" algn="ctr">
            <a:solidFill>
              <a:schemeClr val="tx1"/>
            </a:solidFill>
            <a:prstDash val="dashDot"/>
            <a:round/>
            <a:headEnd type="none" w="med" len="med"/>
            <a:tailEnd type="none" w="med" len="med"/>
          </a:ln>
          <a:effectLst/>
        </p:spPr>
      </p:cxnSp>
      <p:cxnSp>
        <p:nvCxnSpPr>
          <p:cNvPr id="15" name="圖案 14"/>
          <p:cNvCxnSpPr>
            <a:stCxn id="12" idx="3"/>
            <a:endCxn id="10" idx="3"/>
          </p:cNvCxnSpPr>
          <p:nvPr/>
        </p:nvCxnSpPr>
        <p:spPr bwMode="auto">
          <a:xfrm flipH="1" flipV="1">
            <a:off x="8526500" y="2239863"/>
            <a:ext cx="451254" cy="3562920"/>
          </a:xfrm>
          <a:prstGeom prst="bentConnector3">
            <a:avLst>
              <a:gd name="adj1" fmla="val 47920"/>
            </a:avLst>
          </a:prstGeom>
          <a:solidFill>
            <a:schemeClr val="accent1"/>
          </a:solidFill>
          <a:ln w="19050" cap="flat" cmpd="sng" algn="ctr">
            <a:solidFill>
              <a:schemeClr val="tx1"/>
            </a:solidFill>
            <a:prstDash val="dashDot"/>
            <a:round/>
            <a:headEnd type="none" w="med" len="med"/>
            <a:tailEnd type="none" w="med" len="med"/>
          </a:ln>
          <a:effectLst/>
        </p:spPr>
      </p:cxnSp>
      <p:cxnSp>
        <p:nvCxnSpPr>
          <p:cNvPr id="19" name="圖案 14"/>
          <p:cNvCxnSpPr>
            <a:stCxn id="11" idx="3"/>
            <a:endCxn id="10" idx="3"/>
          </p:cNvCxnSpPr>
          <p:nvPr/>
        </p:nvCxnSpPr>
        <p:spPr bwMode="auto">
          <a:xfrm flipV="1">
            <a:off x="7790238" y="2239863"/>
            <a:ext cx="736262" cy="2103537"/>
          </a:xfrm>
          <a:prstGeom prst="bentConnector3">
            <a:avLst>
              <a:gd name="adj1" fmla="val 131049"/>
            </a:avLst>
          </a:prstGeom>
          <a:solidFill>
            <a:schemeClr val="accent1"/>
          </a:solidFill>
          <a:ln w="19050" cap="flat" cmpd="sng" algn="ctr">
            <a:solidFill>
              <a:schemeClr val="tx1"/>
            </a:solidFill>
            <a:prstDash val="dashDot"/>
            <a:round/>
            <a:headEnd type="none" w="med" len="med"/>
            <a:tailEnd type="none" w="med" len="med"/>
          </a:ln>
          <a:effectLst/>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app</a:t>
            </a:r>
            <a:r>
              <a:rPr lang="zh-TW" altLang="en-US" sz="4000" dirty="0" smtClean="0"/>
              <a:t>動態分析</a:t>
            </a:r>
            <a:endParaRPr lang="zh-TW" altLang="en-US" sz="4000" dirty="0"/>
          </a:p>
        </p:txBody>
      </p:sp>
      <p:sp>
        <p:nvSpPr>
          <p:cNvPr id="10" name="圓角矩形 9"/>
          <p:cNvSpPr/>
          <p:nvPr/>
        </p:nvSpPr>
        <p:spPr bwMode="auto">
          <a:xfrm>
            <a:off x="546282" y="1068779"/>
            <a:ext cx="7980218" cy="1710047"/>
          </a:xfrm>
          <a:prstGeom prst="roundRect">
            <a:avLst/>
          </a:prstGeom>
          <a:solidFill>
            <a:srgbClr val="FFFF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zh-TW" altLang="en-US" sz="2800" b="1" dirty="0" smtClean="0">
                <a:solidFill>
                  <a:srgbClr val="2C8DF8"/>
                </a:solidFill>
                <a:latin typeface="微軟正黑體" pitchFamily="34" charset="-120"/>
                <a:ea typeface="微軟正黑體" pitchFamily="34" charset="-120"/>
              </a:rPr>
              <a:t>共通項目</a:t>
            </a:r>
            <a:endParaRPr kumimoji="0" lang="en-US" altLang="zh-TW" sz="2800" b="1" dirty="0" smtClean="0">
              <a:solidFill>
                <a:srgbClr val="2C8DF8"/>
              </a:solidFill>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流量側錄與分析</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burpsuit</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wireshark</a:t>
            </a:r>
            <a:r>
              <a:rPr lang="en-US" altLang="zh-TW" sz="2400" b="1" dirty="0" smtClean="0">
                <a:latin typeface="微軟正黑體" pitchFamily="34" charset="-120"/>
                <a:ea typeface="微軟正黑體" pitchFamily="34" charset="-120"/>
              </a:rPr>
              <a:t>, Mallory VM</a:t>
            </a:r>
            <a:endParaRPr lang="zh-TW" altLang="en-US"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檔案讀寫監控</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droidbox</a:t>
            </a:r>
            <a:r>
              <a:rPr lang="en-US" altLang="zh-TW" sz="2400" b="1" dirty="0" smtClean="0">
                <a:latin typeface="微軟正黑體" pitchFamily="34" charset="-120"/>
                <a:ea typeface="微軟正黑體" pitchFamily="34" charset="-120"/>
              </a:rPr>
              <a:t>, snoop-it</a:t>
            </a:r>
          </a:p>
          <a:p>
            <a:pPr marL="342900" indent="-342900">
              <a:buFont typeface="Arial" pitchFamily="34" charset="0"/>
              <a:buChar char="•"/>
            </a:pPr>
            <a:r>
              <a:rPr lang="zh-TW" altLang="en-US" sz="2400" b="1" dirty="0" smtClean="0">
                <a:latin typeface="微軟正黑體" pitchFamily="34" charset="-120"/>
                <a:ea typeface="微軟正黑體" pitchFamily="34" charset="-120"/>
              </a:rPr>
              <a:t>簡訊寄送監控</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droidbox</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b="1" dirty="0" smtClean="0">
              <a:latin typeface="微軟正黑體" pitchFamily="34" charset="-120"/>
              <a:ea typeface="微軟正黑體" pitchFamily="34" charset="-120"/>
            </a:endParaRPr>
          </a:p>
          <a:p>
            <a:pPr marL="342900" marR="0" indent="-342900" defTabSz="914400" rtl="0" eaLnBrk="1" fontAlgn="base" latinLnBrk="0" hangingPunct="1">
              <a:lnSpc>
                <a:spcPct val="100000"/>
              </a:lnSpc>
              <a:spcBef>
                <a:spcPct val="0"/>
              </a:spcBef>
              <a:spcAft>
                <a:spcPct val="0"/>
              </a:spcAft>
              <a:buClrTx/>
              <a:buSzTx/>
              <a:buFont typeface="Arial" pitchFamily="34" charset="0"/>
              <a:buChar char="•"/>
              <a:tabLst/>
            </a:pPr>
            <a:endParaRPr kumimoji="0" lang="zh-TW" altLang="en-US" sz="1800" b="0" i="0" u="none" strike="noStrike" cap="none" normalizeH="0" baseline="0" dirty="0" smtClean="0">
              <a:ln>
                <a:noFill/>
              </a:ln>
              <a:solidFill>
                <a:schemeClr val="tx1"/>
              </a:solidFill>
              <a:effectLst/>
              <a:latin typeface="Arial" charset="0"/>
            </a:endParaRPr>
          </a:p>
        </p:txBody>
      </p:sp>
      <p:sp>
        <p:nvSpPr>
          <p:cNvPr id="11" name="圓角矩形 10"/>
          <p:cNvSpPr/>
          <p:nvPr/>
        </p:nvSpPr>
        <p:spPr bwMode="auto">
          <a:xfrm>
            <a:off x="1199473" y="2873828"/>
            <a:ext cx="5723907" cy="2743201"/>
          </a:xfrm>
          <a:prstGeom prst="roundRect">
            <a:avLst/>
          </a:prstGeom>
          <a:solidFill>
            <a:srgbClr val="FFCCC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r>
              <a:rPr lang="zh-TW" altLang="en-US" sz="2400" b="1" dirty="0" smtClean="0">
                <a:solidFill>
                  <a:srgbClr val="FF33CC"/>
                </a:solidFill>
                <a:latin typeface="微軟正黑體" pitchFamily="34" charset="-120"/>
                <a:ea typeface="微軟正黑體" pitchFamily="34" charset="-120"/>
              </a:rPr>
              <a:t>程式安全檢測</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en-US" altLang="zh-TW" sz="2400" b="1" dirty="0" smtClean="0">
                <a:latin typeface="微軟正黑體" pitchFamily="34" charset="-120"/>
                <a:ea typeface="微軟正黑體" pitchFamily="34" charset="-120"/>
              </a:rPr>
              <a:t>SSL</a:t>
            </a:r>
            <a:r>
              <a:rPr lang="zh-TW" altLang="en-US" sz="2400" b="1" dirty="0" smtClean="0">
                <a:latin typeface="微軟正黑體" pitchFamily="34" charset="-120"/>
                <a:ea typeface="微軟正黑體" pitchFamily="34" charset="-120"/>
              </a:rPr>
              <a:t>憑證錯誤處理檢查</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後端伺服器攻擊測試 </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pentest</a:t>
            </a:r>
            <a:r>
              <a:rPr lang="en-US" altLang="zh-TW" sz="2400" b="1" dirty="0" smtClean="0">
                <a:latin typeface="微軟正黑體" pitchFamily="34" charset="-120"/>
                <a:ea typeface="微軟正黑體" pitchFamily="34" charset="-120"/>
              </a:rPr>
              <a:t> skills</a:t>
            </a:r>
          </a:p>
          <a:p>
            <a:pPr marL="342900" indent="-342900">
              <a:buFont typeface="Arial" pitchFamily="34" charset="0"/>
              <a:buChar char="•"/>
            </a:pPr>
            <a:r>
              <a:rPr lang="zh-TW" altLang="en-US" sz="2400" b="1" dirty="0" smtClean="0">
                <a:latin typeface="微軟正黑體" pitchFamily="34" charset="-120"/>
                <a:ea typeface="微軟正黑體" pitchFamily="34" charset="-120"/>
              </a:rPr>
              <a:t>記憶體竄改與動態調試</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cycript</a:t>
            </a:r>
            <a:r>
              <a:rPr lang="en-US" altLang="zh-TW" sz="2400" b="1" dirty="0" smtClean="0">
                <a:latin typeface="微軟正黑體" pitchFamily="34" charset="-120"/>
                <a:ea typeface="微軟正黑體" pitchFamily="34" charset="-120"/>
              </a:rPr>
              <a:t>, </a:t>
            </a:r>
            <a:r>
              <a:rPr lang="en-US" altLang="zh-TW" sz="2400" b="1" dirty="0" err="1" smtClean="0">
                <a:latin typeface="微軟正黑體" pitchFamily="34" charset="-120"/>
                <a:ea typeface="微軟正黑體" pitchFamily="34" charset="-120"/>
              </a:rPr>
              <a:t>gdb,class</a:t>
            </a:r>
            <a:r>
              <a:rPr lang="en-US" altLang="zh-TW" sz="2400" b="1" dirty="0" smtClean="0">
                <a:latin typeface="微軟正黑體" pitchFamily="34" charset="-120"/>
                <a:ea typeface="微軟正黑體" pitchFamily="34" charset="-120"/>
              </a:rPr>
              <a:t>-dump-z, </a:t>
            </a:r>
            <a:r>
              <a:rPr lang="en-US" altLang="zh-TW" sz="2400" b="1" dirty="0" err="1" smtClean="0">
                <a:latin typeface="微軟正黑體" pitchFamily="34" charset="-120"/>
                <a:ea typeface="微軟正黑體" pitchFamily="34" charset="-120"/>
              </a:rPr>
              <a:t>adb</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加密方法強度分析</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r>
              <a:rPr lang="en-US" altLang="zh-TW" sz="2400" b="1" dirty="0" smtClean="0">
                <a:latin typeface="微軟正黑體" pitchFamily="34" charset="-120"/>
                <a:ea typeface="微軟正黑體" pitchFamily="34" charset="-120"/>
              </a:rPr>
              <a:t>Binary</a:t>
            </a:r>
            <a:r>
              <a:rPr lang="zh-TW" altLang="en-US" sz="2400" b="1" dirty="0" smtClean="0">
                <a:latin typeface="微軟正黑體" pitchFamily="34" charset="-120"/>
                <a:ea typeface="微軟正黑體" pitchFamily="34" charset="-120"/>
              </a:rPr>
              <a:t>防護分析</a:t>
            </a:r>
          </a:p>
          <a:p>
            <a:pPr marL="342900" indent="-342900">
              <a:buFont typeface="Arial" pitchFamily="34" charset="0"/>
              <a:buChar char="•"/>
            </a:pPr>
            <a:endParaRPr lang="zh-TW" altLang="en-US"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sz="2400" b="1" dirty="0" smtClean="0">
              <a:latin typeface="微軟正黑體" pitchFamily="34" charset="-120"/>
              <a:ea typeface="微軟正黑體" pitchFamily="34" charset="-120"/>
            </a:endParaRPr>
          </a:p>
          <a:p>
            <a:pPr marL="342900" marR="0" indent="-342900" defTabSz="914400" eaLnBrk="1" latinLnBrk="0" hangingPunct="1">
              <a:lnSpc>
                <a:spcPct val="100000"/>
              </a:lnSpc>
              <a:buClrTx/>
              <a:buSzTx/>
              <a:buFont typeface="Arial" pitchFamily="34" charset="0"/>
              <a:buChar char="•"/>
              <a:tabLst/>
            </a:pPr>
            <a:endParaRPr lang="zh-TW" altLang="en-US" sz="2400" b="1" dirty="0" smtClean="0">
              <a:latin typeface="微軟正黑體" pitchFamily="34" charset="-120"/>
              <a:ea typeface="微軟正黑體" pitchFamily="34" charset="-120"/>
            </a:endParaRPr>
          </a:p>
        </p:txBody>
      </p:sp>
      <p:sp>
        <p:nvSpPr>
          <p:cNvPr id="12" name="圓角矩形 11"/>
          <p:cNvSpPr/>
          <p:nvPr/>
        </p:nvSpPr>
        <p:spPr bwMode="auto">
          <a:xfrm>
            <a:off x="2814472" y="5712030"/>
            <a:ext cx="5723907" cy="926267"/>
          </a:xfrm>
          <a:prstGeom prst="roundRect">
            <a:avLst/>
          </a:prstGeom>
          <a:solidFill>
            <a:schemeClr val="tx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indent="-342900"/>
            <a:r>
              <a:rPr kumimoji="0" lang="zh-TW" altLang="en-US" sz="2800" b="1" dirty="0" smtClean="0">
                <a:solidFill>
                  <a:srgbClr val="CC00CC"/>
                </a:solidFill>
                <a:latin typeface="微軟正黑體" pitchFamily="34" charset="-120"/>
                <a:ea typeface="微軟正黑體" pitchFamily="34" charset="-120"/>
              </a:rPr>
              <a:t>惡意程式分析</a:t>
            </a:r>
            <a:endParaRPr kumimoji="0" lang="en-US" altLang="zh-TW" sz="2800" b="1" dirty="0" smtClean="0">
              <a:solidFill>
                <a:srgbClr val="CC00CC"/>
              </a:solidFill>
              <a:latin typeface="微軟正黑體" pitchFamily="34" charset="-120"/>
              <a:ea typeface="微軟正黑體" pitchFamily="34" charset="-120"/>
            </a:endParaRPr>
          </a:p>
          <a:p>
            <a:pPr marL="342900" indent="-342900">
              <a:buFont typeface="Arial" pitchFamily="34" charset="0"/>
              <a:buChar char="•"/>
            </a:pPr>
            <a:r>
              <a:rPr lang="zh-TW" altLang="en-US" sz="2400" b="1" dirty="0" smtClean="0">
                <a:latin typeface="微軟正黑體" pitchFamily="34" charset="-120"/>
                <a:ea typeface="微軟正黑體" pitchFamily="34" charset="-120"/>
              </a:rPr>
              <a:t>惡意中繼站檢查</a:t>
            </a:r>
            <a:endParaRPr lang="en-US" altLang="zh-TW" sz="2400" b="1" dirty="0" smtClean="0">
              <a:latin typeface="微軟正黑體" pitchFamily="34" charset="-120"/>
              <a:ea typeface="微軟正黑體" pitchFamily="34" charset="-120"/>
            </a:endParaRPr>
          </a:p>
          <a:p>
            <a:pPr marL="342900" indent="-342900">
              <a:buFont typeface="Arial" pitchFamily="34" charset="0"/>
              <a:buChar char="•"/>
            </a:pPr>
            <a:endParaRPr lang="zh-TW" altLang="en-US" sz="2400" b="1" dirty="0" smtClean="0">
              <a:latin typeface="微軟正黑體" pitchFamily="34" charset="-120"/>
              <a:ea typeface="微軟正黑體" pitchFamily="34" charset="-120"/>
            </a:endParaRPr>
          </a:p>
          <a:p>
            <a:pPr marL="342900" indent="-342900"/>
            <a:endParaRPr lang="en-US" altLang="zh-TW" sz="2800" b="1" dirty="0" smtClean="0">
              <a:solidFill>
                <a:srgbClr val="FF33CC"/>
              </a:solidFill>
              <a:latin typeface="微軟正黑體" pitchFamily="34" charset="-120"/>
              <a:ea typeface="微軟正黑體" pitchFamily="34" charset="-120"/>
            </a:endParaRPr>
          </a:p>
        </p:txBody>
      </p:sp>
      <p:cxnSp>
        <p:nvCxnSpPr>
          <p:cNvPr id="14" name="圖案 13"/>
          <p:cNvCxnSpPr>
            <a:stCxn id="57346" idx="0"/>
            <a:endCxn id="10" idx="1"/>
          </p:cNvCxnSpPr>
          <p:nvPr/>
        </p:nvCxnSpPr>
        <p:spPr bwMode="auto">
          <a:xfrm rot="16200000" flipV="1">
            <a:off x="-911421" y="3381507"/>
            <a:ext cx="3004457" cy="89049"/>
          </a:xfrm>
          <a:prstGeom prst="bentConnector4">
            <a:avLst>
              <a:gd name="adj1" fmla="val 35771"/>
              <a:gd name="adj2" fmla="val 516757"/>
            </a:avLst>
          </a:prstGeom>
          <a:solidFill>
            <a:schemeClr val="accent1"/>
          </a:solidFill>
          <a:ln w="19050" cap="flat" cmpd="sng" algn="ctr">
            <a:solidFill>
              <a:schemeClr val="tx1"/>
            </a:solidFill>
            <a:prstDash val="dashDot"/>
            <a:round/>
            <a:headEnd type="none" w="med" len="med"/>
            <a:tailEnd type="none" w="med" len="med"/>
          </a:ln>
          <a:effectLst/>
        </p:spPr>
      </p:cxnSp>
      <p:cxnSp>
        <p:nvCxnSpPr>
          <p:cNvPr id="15" name="圖案 14"/>
          <p:cNvCxnSpPr>
            <a:stCxn id="12" idx="3"/>
            <a:endCxn id="10" idx="3"/>
          </p:cNvCxnSpPr>
          <p:nvPr/>
        </p:nvCxnSpPr>
        <p:spPr bwMode="auto">
          <a:xfrm flipH="1" flipV="1">
            <a:off x="8526500" y="1923803"/>
            <a:ext cx="11879" cy="4251361"/>
          </a:xfrm>
          <a:prstGeom prst="bentConnector3">
            <a:avLst>
              <a:gd name="adj1" fmla="val -1924404"/>
            </a:avLst>
          </a:prstGeom>
          <a:solidFill>
            <a:schemeClr val="accent1"/>
          </a:solidFill>
          <a:ln w="19050" cap="flat" cmpd="sng" algn="ctr">
            <a:solidFill>
              <a:schemeClr val="tx1"/>
            </a:solidFill>
            <a:prstDash val="dashDot"/>
            <a:round/>
            <a:headEnd type="none" w="med" len="med"/>
            <a:tailEnd type="none" w="med" len="med"/>
          </a:ln>
          <a:effectLst/>
        </p:spPr>
      </p:cxnSp>
      <p:cxnSp>
        <p:nvCxnSpPr>
          <p:cNvPr id="19" name="圖案 14"/>
          <p:cNvCxnSpPr>
            <a:stCxn id="11" idx="3"/>
            <a:endCxn id="10" idx="3"/>
          </p:cNvCxnSpPr>
          <p:nvPr/>
        </p:nvCxnSpPr>
        <p:spPr bwMode="auto">
          <a:xfrm flipV="1">
            <a:off x="6923380" y="1923803"/>
            <a:ext cx="1603120" cy="2321626"/>
          </a:xfrm>
          <a:prstGeom prst="bentConnector3">
            <a:avLst>
              <a:gd name="adj1" fmla="val 114260"/>
            </a:avLst>
          </a:prstGeom>
          <a:solidFill>
            <a:schemeClr val="accent1"/>
          </a:solidFill>
          <a:ln w="19050" cap="flat" cmpd="sng" algn="ctr">
            <a:solidFill>
              <a:schemeClr val="tx1"/>
            </a:solidFill>
            <a:prstDash val="dashDot"/>
            <a:round/>
            <a:headEnd type="none" w="med" len="med"/>
            <a:tailEnd type="none" w="med" len="med"/>
          </a:ln>
          <a:effectLst/>
        </p:spPr>
      </p:cxnSp>
      <p:pic>
        <p:nvPicPr>
          <p:cNvPr id="57346" name="Picture 2" descr="D:\99_Unclassification\icon_list\1157615_1424217584461180_847058145_n.png"/>
          <p:cNvPicPr>
            <a:picLocks noChangeAspect="1" noChangeArrowheads="1"/>
          </p:cNvPicPr>
          <p:nvPr/>
        </p:nvPicPr>
        <p:blipFill>
          <a:blip r:embed="rId3" cstate="print"/>
          <a:srcRect t="9676" r="24416"/>
          <a:stretch>
            <a:fillRect/>
          </a:stretch>
        </p:blipFill>
        <p:spPr bwMode="auto">
          <a:xfrm>
            <a:off x="59379" y="4928260"/>
            <a:ext cx="1151904" cy="1376543"/>
          </a:xfrm>
          <a:prstGeom prst="rect">
            <a:avLst/>
          </a:prstGeom>
          <a:noFill/>
        </p:spPr>
      </p:pic>
      <p:pic>
        <p:nvPicPr>
          <p:cNvPr id="16" name="圖片 15" descr="ios_jb.png"/>
          <p:cNvPicPr>
            <a:picLocks noChangeAspect="1"/>
          </p:cNvPicPr>
          <p:nvPr/>
        </p:nvPicPr>
        <p:blipFill>
          <a:blip r:embed="rId4" cstate="print"/>
          <a:stretch>
            <a:fillRect/>
          </a:stretch>
        </p:blipFill>
        <p:spPr>
          <a:xfrm>
            <a:off x="1004840" y="5391397"/>
            <a:ext cx="773489" cy="773489"/>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行動惡意程式分析 </a:t>
            </a:r>
            <a:endParaRPr lang="zh-TW" altLang="en-US" dirty="0"/>
          </a:p>
        </p:txBody>
      </p:sp>
      <p:pic>
        <p:nvPicPr>
          <p:cNvPr id="4" name="內容版面配置區 3" descr="Poison-Apple.png"/>
          <p:cNvPicPr>
            <a:picLocks noGrp="1" noChangeAspect="1"/>
          </p:cNvPicPr>
          <p:nvPr>
            <p:ph idx="1"/>
          </p:nvPr>
        </p:nvPicPr>
        <p:blipFill>
          <a:blip r:embed="rId2" cstate="print"/>
          <a:stretch>
            <a:fillRect/>
          </a:stretch>
        </p:blipFill>
        <p:spPr>
          <a:xfrm>
            <a:off x="2814422" y="1963882"/>
            <a:ext cx="3350924" cy="3350924"/>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行動惡意</a:t>
            </a:r>
            <a:r>
              <a:rPr lang="zh-TW" altLang="en-US" sz="4000" dirty="0" smtClean="0"/>
              <a:t>程式</a:t>
            </a:r>
            <a:r>
              <a:rPr lang="zh-TW" altLang="en-US" dirty="0" smtClean="0"/>
              <a:t>分析研究</a:t>
            </a:r>
            <a:endParaRPr lang="zh-TW" altLang="en-US" dirty="0"/>
          </a:p>
        </p:txBody>
      </p:sp>
      <p:sp>
        <p:nvSpPr>
          <p:cNvPr id="3" name="內容版面配置區 2"/>
          <p:cNvSpPr>
            <a:spLocks noGrp="1"/>
          </p:cNvSpPr>
          <p:nvPr>
            <p:ph idx="1"/>
          </p:nvPr>
        </p:nvSpPr>
        <p:spPr>
          <a:xfrm>
            <a:off x="539750" y="1323833"/>
            <a:ext cx="8135938" cy="4475989"/>
          </a:xfrm>
        </p:spPr>
        <p:txBody>
          <a:bodyPr/>
          <a:lstStyle/>
          <a:p>
            <a:pPr marL="342900" lvl="1" indent="-342900">
              <a:buClr>
                <a:schemeClr val="tx2"/>
              </a:buClr>
              <a:buFont typeface="Wingdings" pitchFamily="2" charset="2"/>
              <a:buChar char="v"/>
            </a:pPr>
            <a:r>
              <a:rPr lang="zh-TW" altLang="en-US" sz="3200" b="1" dirty="0" smtClean="0">
                <a:cs typeface="+mn-cs"/>
              </a:rPr>
              <a:t>研究方法 </a:t>
            </a:r>
            <a:endParaRPr lang="en-US" altLang="zh-TW" sz="3200" b="1" dirty="0" smtClean="0">
              <a:cs typeface="+mn-cs"/>
            </a:endParaRPr>
          </a:p>
          <a:p>
            <a:pPr lvl="1"/>
            <a:r>
              <a:rPr lang="zh-TW" altLang="en-US" sz="2800" dirty="0" smtClean="0"/>
              <a:t>針對公司內資安事件或是外部機關企業主動提供之樣本進行分析</a:t>
            </a:r>
            <a:endParaRPr lang="en-US" altLang="zh-TW" sz="2800" dirty="0" smtClean="0"/>
          </a:p>
          <a:p>
            <a:pPr marL="342900" lvl="1" indent="-342900">
              <a:buClr>
                <a:schemeClr val="tx2"/>
              </a:buClr>
              <a:buFont typeface="Wingdings" pitchFamily="2" charset="2"/>
              <a:buChar char="v"/>
            </a:pPr>
            <a:r>
              <a:rPr lang="zh-TW" altLang="en-US" sz="3200" b="1" dirty="0" smtClean="0">
                <a:cs typeface="+mn-cs"/>
              </a:rPr>
              <a:t>研究目的</a:t>
            </a:r>
            <a:endParaRPr lang="en-US" altLang="zh-TW" sz="2800" dirty="0" smtClean="0"/>
          </a:p>
          <a:p>
            <a:pPr lvl="1"/>
            <a:r>
              <a:rPr lang="zh-TW" altLang="en-US" sz="2800" dirty="0" smtClean="0"/>
              <a:t>規納整理惡意程式行為特徵</a:t>
            </a:r>
            <a:endParaRPr lang="en-US" altLang="zh-TW" sz="2800" dirty="0" smtClean="0"/>
          </a:p>
          <a:p>
            <a:pPr lvl="1"/>
            <a:r>
              <a:rPr lang="zh-TW" altLang="en-US" sz="2800" dirty="0" smtClean="0"/>
              <a:t>針對惡意行為制訂防禦與補償措施</a:t>
            </a:r>
            <a:endParaRPr lang="en-US" altLang="zh-TW" sz="2800" dirty="0" smtClean="0"/>
          </a:p>
          <a:p>
            <a:pPr lvl="1"/>
            <a:r>
              <a:rPr lang="zh-TW" altLang="en-US" sz="2800" dirty="0" smtClean="0"/>
              <a:t>建立惡意程式分群與偵測規則</a:t>
            </a:r>
            <a:endParaRPr lang="en-US" altLang="zh-TW" sz="2800" dirty="0" smtClean="0"/>
          </a:p>
          <a:p>
            <a:r>
              <a:rPr lang="zh-TW" altLang="en-US" sz="3000" dirty="0" smtClean="0"/>
              <a:t>以下針對詐騙類型的樣本進行探討</a:t>
            </a:r>
            <a:endParaRPr lang="en-US" altLang="zh-TW" sz="30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群組 16"/>
          <p:cNvGrpSpPr/>
          <p:nvPr/>
        </p:nvGrpSpPr>
        <p:grpSpPr>
          <a:xfrm>
            <a:off x="6878476" y="1214650"/>
            <a:ext cx="949299" cy="939057"/>
            <a:chOff x="3930559" y="2879676"/>
            <a:chExt cx="949299" cy="939057"/>
          </a:xfrm>
        </p:grpSpPr>
        <p:pic>
          <p:nvPicPr>
            <p:cNvPr id="7" name="圖片 6" descr="virus_android.png"/>
            <p:cNvPicPr>
              <a:picLocks noChangeAspect="1"/>
            </p:cNvPicPr>
            <p:nvPr/>
          </p:nvPicPr>
          <p:blipFill>
            <a:blip r:embed="rId3" cstate="print"/>
            <a:stretch>
              <a:fillRect/>
            </a:stretch>
          </p:blipFill>
          <p:spPr>
            <a:xfrm>
              <a:off x="4121113" y="2879676"/>
              <a:ext cx="587362" cy="669082"/>
            </a:xfrm>
            <a:prstGeom prst="rect">
              <a:avLst/>
            </a:prstGeom>
          </p:spPr>
        </p:pic>
        <p:sp>
          <p:nvSpPr>
            <p:cNvPr id="16" name="文字方塊 15"/>
            <p:cNvSpPr txBox="1"/>
            <p:nvPr/>
          </p:nvSpPr>
          <p:spPr>
            <a:xfrm>
              <a:off x="3930559" y="3480179"/>
              <a:ext cx="949299" cy="338554"/>
            </a:xfrm>
            <a:prstGeom prst="rect">
              <a:avLst/>
            </a:prstGeom>
            <a:noFill/>
          </p:spPr>
          <p:txBody>
            <a:bodyPr wrap="none" rtlCol="0">
              <a:spAutoFit/>
            </a:bodyPr>
            <a:lstStyle/>
            <a:p>
              <a:r>
                <a:rPr lang="en-US" altLang="zh-TW" sz="1600" b="1" dirty="0" smtClean="0">
                  <a:solidFill>
                    <a:srgbClr val="FF0000"/>
                  </a:solidFill>
                </a:rPr>
                <a:t>evil app</a:t>
              </a:r>
              <a:endParaRPr lang="zh-TW" altLang="en-US" sz="1600" b="1" dirty="0">
                <a:solidFill>
                  <a:srgbClr val="FF0000"/>
                </a:solidFill>
              </a:endParaRPr>
            </a:p>
          </p:txBody>
        </p:sp>
      </p:grpSp>
      <p:sp>
        <p:nvSpPr>
          <p:cNvPr id="2" name="標題 1"/>
          <p:cNvSpPr>
            <a:spLocks noGrp="1"/>
          </p:cNvSpPr>
          <p:nvPr>
            <p:ph type="title"/>
          </p:nvPr>
        </p:nvSpPr>
        <p:spPr/>
        <p:txBody>
          <a:bodyPr/>
          <a:lstStyle/>
          <a:p>
            <a:r>
              <a:rPr lang="zh-TW" altLang="en-US" sz="4000" dirty="0" smtClean="0"/>
              <a:t>手機詐騙攻擊情境</a:t>
            </a:r>
            <a:endParaRPr lang="zh-TW" altLang="en-US" sz="4000" dirty="0"/>
          </a:p>
        </p:txBody>
      </p:sp>
      <p:pic>
        <p:nvPicPr>
          <p:cNvPr id="4" name="內容版面配置區 3" descr="Spy.png"/>
          <p:cNvPicPr>
            <a:picLocks noGrp="1" noChangeAspect="1"/>
          </p:cNvPicPr>
          <p:nvPr>
            <p:ph idx="1"/>
          </p:nvPr>
        </p:nvPicPr>
        <p:blipFill>
          <a:blip r:embed="rId4" cstate="print"/>
          <a:stretch>
            <a:fillRect/>
          </a:stretch>
        </p:blipFill>
        <p:spPr>
          <a:xfrm>
            <a:off x="1102501" y="1282889"/>
            <a:ext cx="859335" cy="859335"/>
          </a:xfrm>
        </p:spPr>
      </p:pic>
      <p:pic>
        <p:nvPicPr>
          <p:cNvPr id="8" name="圖片 7" descr="HomeServer.png"/>
          <p:cNvPicPr>
            <a:picLocks noChangeAspect="1"/>
          </p:cNvPicPr>
          <p:nvPr/>
        </p:nvPicPr>
        <p:blipFill>
          <a:blip r:embed="rId5" cstate="print"/>
          <a:stretch>
            <a:fillRect/>
          </a:stretch>
        </p:blipFill>
        <p:spPr>
          <a:xfrm>
            <a:off x="1616129" y="1678674"/>
            <a:ext cx="813178" cy="813178"/>
          </a:xfrm>
          <a:prstGeom prst="rect">
            <a:avLst/>
          </a:prstGeom>
        </p:spPr>
      </p:pic>
      <p:grpSp>
        <p:nvGrpSpPr>
          <p:cNvPr id="13" name="群組 12"/>
          <p:cNvGrpSpPr/>
          <p:nvPr/>
        </p:nvGrpSpPr>
        <p:grpSpPr>
          <a:xfrm>
            <a:off x="6127845" y="1163472"/>
            <a:ext cx="1425390" cy="1413316"/>
            <a:chOff x="6114197" y="1122528"/>
            <a:chExt cx="1425390" cy="1413316"/>
          </a:xfrm>
        </p:grpSpPr>
        <p:pic>
          <p:nvPicPr>
            <p:cNvPr id="10" name="圖片 9" descr="Cloud-Storage.png"/>
            <p:cNvPicPr>
              <a:picLocks noChangeAspect="1"/>
            </p:cNvPicPr>
            <p:nvPr/>
          </p:nvPicPr>
          <p:blipFill>
            <a:blip r:embed="rId6" cstate="print"/>
            <a:stretch>
              <a:fillRect/>
            </a:stretch>
          </p:blipFill>
          <p:spPr>
            <a:xfrm>
              <a:off x="6240440" y="1122528"/>
              <a:ext cx="1183943" cy="1183943"/>
            </a:xfrm>
            <a:prstGeom prst="rect">
              <a:avLst/>
            </a:prstGeom>
          </p:spPr>
        </p:pic>
        <p:sp>
          <p:nvSpPr>
            <p:cNvPr id="11" name="文字方塊 10"/>
            <p:cNvSpPr txBox="1"/>
            <p:nvPr/>
          </p:nvSpPr>
          <p:spPr>
            <a:xfrm>
              <a:off x="6114197" y="2197290"/>
              <a:ext cx="1425390" cy="338554"/>
            </a:xfrm>
            <a:prstGeom prst="rect">
              <a:avLst/>
            </a:prstGeom>
            <a:noFill/>
          </p:spPr>
          <p:txBody>
            <a:bodyPr wrap="none" rtlCol="0">
              <a:spAutoFit/>
            </a:bodyPr>
            <a:lstStyle/>
            <a:p>
              <a:r>
                <a:rPr lang="en-US" altLang="zh-TW" sz="1600" b="1" dirty="0" smtClean="0"/>
                <a:t>Cloud Space</a:t>
              </a:r>
              <a:endParaRPr lang="zh-TW" altLang="en-US" sz="1600" b="1" dirty="0"/>
            </a:p>
          </p:txBody>
        </p:sp>
      </p:grpSp>
      <p:sp>
        <p:nvSpPr>
          <p:cNvPr id="12" name="文字方塊 11"/>
          <p:cNvSpPr txBox="1"/>
          <p:nvPr/>
        </p:nvSpPr>
        <p:spPr>
          <a:xfrm>
            <a:off x="1078174" y="2456597"/>
            <a:ext cx="1322798" cy="338554"/>
          </a:xfrm>
          <a:prstGeom prst="rect">
            <a:avLst/>
          </a:prstGeom>
          <a:noFill/>
        </p:spPr>
        <p:txBody>
          <a:bodyPr wrap="none" rtlCol="0">
            <a:spAutoFit/>
          </a:bodyPr>
          <a:lstStyle/>
          <a:p>
            <a:r>
              <a:rPr lang="en-US" altLang="zh-TW" sz="1600" b="1" dirty="0" smtClean="0"/>
              <a:t>C&amp;C Server</a:t>
            </a:r>
            <a:endParaRPr lang="zh-TW" altLang="en-US" sz="1600" b="1" dirty="0"/>
          </a:p>
        </p:txBody>
      </p:sp>
      <p:grpSp>
        <p:nvGrpSpPr>
          <p:cNvPr id="23" name="群組 22"/>
          <p:cNvGrpSpPr/>
          <p:nvPr/>
        </p:nvGrpSpPr>
        <p:grpSpPr>
          <a:xfrm>
            <a:off x="1310187" y="4509343"/>
            <a:ext cx="859802" cy="1206428"/>
            <a:chOff x="1310187" y="4509343"/>
            <a:chExt cx="859802" cy="1206428"/>
          </a:xfrm>
        </p:grpSpPr>
        <p:pic>
          <p:nvPicPr>
            <p:cNvPr id="5" name="圖片 4" descr="female-user-icon-clip-art_f.jpg"/>
            <p:cNvPicPr>
              <a:picLocks noChangeAspect="1"/>
            </p:cNvPicPr>
            <p:nvPr/>
          </p:nvPicPr>
          <p:blipFill>
            <a:blip r:embed="rId7" cstate="print"/>
            <a:stretch>
              <a:fillRect/>
            </a:stretch>
          </p:blipFill>
          <p:spPr>
            <a:xfrm>
              <a:off x="1310187" y="4509343"/>
              <a:ext cx="859802" cy="861831"/>
            </a:xfrm>
            <a:prstGeom prst="rect">
              <a:avLst/>
            </a:prstGeom>
          </p:spPr>
        </p:pic>
        <p:sp>
          <p:nvSpPr>
            <p:cNvPr id="14" name="文字方塊 13"/>
            <p:cNvSpPr txBox="1"/>
            <p:nvPr/>
          </p:nvSpPr>
          <p:spPr>
            <a:xfrm>
              <a:off x="1351133" y="5377217"/>
              <a:ext cx="779381" cy="338554"/>
            </a:xfrm>
            <a:prstGeom prst="rect">
              <a:avLst/>
            </a:prstGeom>
            <a:noFill/>
          </p:spPr>
          <p:txBody>
            <a:bodyPr wrap="none" rtlCol="0">
              <a:spAutoFit/>
            </a:bodyPr>
            <a:lstStyle/>
            <a:p>
              <a:r>
                <a:rPr lang="en-US" altLang="zh-TW" sz="1600" b="1" dirty="0" smtClean="0"/>
                <a:t>victim</a:t>
              </a:r>
              <a:endParaRPr lang="zh-TW" altLang="en-US" sz="1600" b="1" dirty="0"/>
            </a:p>
          </p:txBody>
        </p:sp>
      </p:grpSp>
      <p:grpSp>
        <p:nvGrpSpPr>
          <p:cNvPr id="24" name="群組 23"/>
          <p:cNvGrpSpPr/>
          <p:nvPr/>
        </p:nvGrpSpPr>
        <p:grpSpPr>
          <a:xfrm>
            <a:off x="7530169" y="4408223"/>
            <a:ext cx="1010867" cy="1266604"/>
            <a:chOff x="6547513" y="4435519"/>
            <a:chExt cx="1010867" cy="1266604"/>
          </a:xfrm>
        </p:grpSpPr>
        <p:pic>
          <p:nvPicPr>
            <p:cNvPr id="6" name="圖片 5" descr="user-group-icon.png"/>
            <p:cNvPicPr>
              <a:picLocks noChangeAspect="1"/>
            </p:cNvPicPr>
            <p:nvPr/>
          </p:nvPicPr>
          <p:blipFill>
            <a:blip r:embed="rId8" cstate="print"/>
            <a:stretch>
              <a:fillRect/>
            </a:stretch>
          </p:blipFill>
          <p:spPr>
            <a:xfrm>
              <a:off x="6547513" y="4435519"/>
              <a:ext cx="976952" cy="976952"/>
            </a:xfrm>
            <a:prstGeom prst="rect">
              <a:avLst/>
            </a:prstGeom>
          </p:spPr>
        </p:pic>
        <p:sp>
          <p:nvSpPr>
            <p:cNvPr id="21" name="文字方塊 20"/>
            <p:cNvSpPr txBox="1"/>
            <p:nvPr/>
          </p:nvSpPr>
          <p:spPr>
            <a:xfrm>
              <a:off x="6646464" y="5363569"/>
              <a:ext cx="911916" cy="338554"/>
            </a:xfrm>
            <a:prstGeom prst="rect">
              <a:avLst/>
            </a:prstGeom>
            <a:noFill/>
          </p:spPr>
          <p:txBody>
            <a:bodyPr wrap="none" rtlCol="0">
              <a:spAutoFit/>
            </a:bodyPr>
            <a:lstStyle/>
            <a:p>
              <a:r>
                <a:rPr lang="en-US" altLang="zh-TW" sz="1600" b="1" dirty="0" smtClean="0"/>
                <a:t>victims</a:t>
              </a:r>
              <a:endParaRPr lang="zh-TW" altLang="en-US" sz="1600" b="1" dirty="0"/>
            </a:p>
          </p:txBody>
        </p:sp>
      </p:grpSp>
      <p:pic>
        <p:nvPicPr>
          <p:cNvPr id="28" name="圖片 27" descr="pay_store.png"/>
          <p:cNvPicPr>
            <a:picLocks noChangeAspect="1"/>
          </p:cNvPicPr>
          <p:nvPr/>
        </p:nvPicPr>
        <p:blipFill>
          <a:blip r:embed="rId9" cstate="print"/>
          <a:stretch>
            <a:fillRect/>
          </a:stretch>
        </p:blipFill>
        <p:spPr>
          <a:xfrm>
            <a:off x="4423578" y="4357043"/>
            <a:ext cx="1021877" cy="1021877"/>
          </a:xfrm>
          <a:prstGeom prst="rect">
            <a:avLst/>
          </a:prstGeom>
        </p:spPr>
      </p:pic>
      <p:sp>
        <p:nvSpPr>
          <p:cNvPr id="30" name="文字方塊 29"/>
          <p:cNvSpPr txBox="1"/>
          <p:nvPr/>
        </p:nvSpPr>
        <p:spPr>
          <a:xfrm>
            <a:off x="4449171" y="5377215"/>
            <a:ext cx="1005403" cy="584775"/>
          </a:xfrm>
          <a:prstGeom prst="rect">
            <a:avLst/>
          </a:prstGeom>
          <a:noFill/>
        </p:spPr>
        <p:txBody>
          <a:bodyPr wrap="none" rtlCol="0">
            <a:spAutoFit/>
          </a:bodyPr>
          <a:lstStyle/>
          <a:p>
            <a:r>
              <a:rPr lang="zh-TW" altLang="en-US" sz="1600" b="1" dirty="0" smtClean="0"/>
              <a:t>小額付款</a:t>
            </a:r>
            <a:endParaRPr lang="en-US" altLang="zh-TW" sz="1600" b="1" dirty="0" smtClean="0"/>
          </a:p>
          <a:p>
            <a:pPr algn="ctr"/>
            <a:r>
              <a:rPr lang="en-US" altLang="zh-TW" sz="1600" b="1" dirty="0" smtClean="0"/>
              <a:t>Store</a:t>
            </a:r>
            <a:endParaRPr lang="zh-TW" altLang="en-US" sz="1600" b="1" dirty="0"/>
          </a:p>
        </p:txBody>
      </p:sp>
      <p:grpSp>
        <p:nvGrpSpPr>
          <p:cNvPr id="33" name="群組 32"/>
          <p:cNvGrpSpPr/>
          <p:nvPr/>
        </p:nvGrpSpPr>
        <p:grpSpPr>
          <a:xfrm>
            <a:off x="449453" y="1965278"/>
            <a:ext cx="915323" cy="618199"/>
            <a:chOff x="2428378" y="1937983"/>
            <a:chExt cx="1257533" cy="742238"/>
          </a:xfrm>
        </p:grpSpPr>
        <p:pic>
          <p:nvPicPr>
            <p:cNvPr id="31" name="圖片 30" descr="evil sms.png"/>
            <p:cNvPicPr>
              <a:picLocks noChangeAspect="1"/>
            </p:cNvPicPr>
            <p:nvPr/>
          </p:nvPicPr>
          <p:blipFill>
            <a:blip r:embed="rId10" cstate="print"/>
            <a:stretch>
              <a:fillRect/>
            </a:stretch>
          </p:blipFill>
          <p:spPr>
            <a:xfrm>
              <a:off x="2428378" y="1937983"/>
              <a:ext cx="1185461" cy="742238"/>
            </a:xfrm>
            <a:prstGeom prst="rect">
              <a:avLst/>
            </a:prstGeom>
          </p:spPr>
        </p:pic>
        <p:sp>
          <p:nvSpPr>
            <p:cNvPr id="32" name="文字方塊 31"/>
            <p:cNvSpPr txBox="1"/>
            <p:nvPr/>
          </p:nvSpPr>
          <p:spPr>
            <a:xfrm>
              <a:off x="2634020" y="2251699"/>
              <a:ext cx="1051891" cy="338554"/>
            </a:xfrm>
            <a:prstGeom prst="rect">
              <a:avLst/>
            </a:prstGeom>
            <a:noFill/>
          </p:spPr>
          <p:txBody>
            <a:bodyPr wrap="none" rtlCol="0">
              <a:spAutoFit/>
            </a:bodyPr>
            <a:lstStyle/>
            <a:p>
              <a:r>
                <a:rPr lang="en-US" altLang="zh-TW" sz="1600" b="1" dirty="0" smtClean="0">
                  <a:solidFill>
                    <a:srgbClr val="FF0000"/>
                  </a:solidFill>
                </a:rPr>
                <a:t>evil SMS</a:t>
              </a:r>
              <a:endParaRPr lang="zh-TW" altLang="en-US" sz="1600" b="1" dirty="0">
                <a:solidFill>
                  <a:srgbClr val="FF0000"/>
                </a:solidFill>
              </a:endParaRPr>
            </a:p>
          </p:txBody>
        </p:sp>
      </p:grpSp>
      <p:grpSp>
        <p:nvGrpSpPr>
          <p:cNvPr id="37" name="群組 36"/>
          <p:cNvGrpSpPr/>
          <p:nvPr/>
        </p:nvGrpSpPr>
        <p:grpSpPr>
          <a:xfrm>
            <a:off x="1842449" y="3701960"/>
            <a:ext cx="1154748" cy="1468466"/>
            <a:chOff x="3616658" y="2036930"/>
            <a:chExt cx="1154748" cy="1468466"/>
          </a:xfrm>
        </p:grpSpPr>
        <p:pic>
          <p:nvPicPr>
            <p:cNvPr id="35" name="圖片 34" descr="personal_data.png"/>
            <p:cNvPicPr>
              <a:picLocks noChangeAspect="1"/>
            </p:cNvPicPr>
            <p:nvPr/>
          </p:nvPicPr>
          <p:blipFill>
            <a:blip r:embed="rId11" cstate="print"/>
            <a:stretch>
              <a:fillRect/>
            </a:stretch>
          </p:blipFill>
          <p:spPr>
            <a:xfrm>
              <a:off x="3616658" y="2036930"/>
              <a:ext cx="1154748" cy="1154748"/>
            </a:xfrm>
            <a:prstGeom prst="rect">
              <a:avLst/>
            </a:prstGeom>
          </p:spPr>
        </p:pic>
        <p:sp>
          <p:nvSpPr>
            <p:cNvPr id="36" name="文字方塊 35"/>
            <p:cNvSpPr txBox="1"/>
            <p:nvPr/>
          </p:nvSpPr>
          <p:spPr>
            <a:xfrm>
              <a:off x="3643955" y="2920621"/>
              <a:ext cx="1050288" cy="584775"/>
            </a:xfrm>
            <a:prstGeom prst="rect">
              <a:avLst/>
            </a:prstGeom>
            <a:noFill/>
          </p:spPr>
          <p:txBody>
            <a:bodyPr wrap="none" rtlCol="0">
              <a:spAutoFit/>
            </a:bodyPr>
            <a:lstStyle/>
            <a:p>
              <a:r>
                <a:rPr lang="en-US" altLang="zh-TW" sz="1600" b="1" dirty="0" smtClean="0"/>
                <a:t>personal</a:t>
              </a:r>
            </a:p>
            <a:p>
              <a:pPr algn="ctr"/>
              <a:r>
                <a:rPr lang="en-US" altLang="zh-TW" sz="1600" b="1" dirty="0" smtClean="0"/>
                <a:t> info</a:t>
              </a:r>
              <a:endParaRPr lang="zh-TW" altLang="en-US" sz="1600" b="1" dirty="0"/>
            </a:p>
          </p:txBody>
        </p:sp>
      </p:grpSp>
      <p:grpSp>
        <p:nvGrpSpPr>
          <p:cNvPr id="40" name="群組 39"/>
          <p:cNvGrpSpPr/>
          <p:nvPr/>
        </p:nvGrpSpPr>
        <p:grpSpPr>
          <a:xfrm>
            <a:off x="1991789" y="3220872"/>
            <a:ext cx="3301218" cy="378464"/>
            <a:chOff x="1991789" y="3220872"/>
            <a:chExt cx="3301218" cy="378464"/>
          </a:xfrm>
        </p:grpSpPr>
        <p:sp>
          <p:nvSpPr>
            <p:cNvPr id="38" name="向右箭號 37"/>
            <p:cNvSpPr/>
            <p:nvPr/>
          </p:nvSpPr>
          <p:spPr bwMode="auto">
            <a:xfrm rot="2561895">
              <a:off x="1991789" y="3258142"/>
              <a:ext cx="3301218" cy="341194"/>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39" name="文字方塊 38"/>
            <p:cNvSpPr txBox="1"/>
            <p:nvPr/>
          </p:nvSpPr>
          <p:spPr>
            <a:xfrm>
              <a:off x="2838728" y="3220872"/>
              <a:ext cx="1928733" cy="369332"/>
            </a:xfrm>
            <a:prstGeom prst="rect">
              <a:avLst/>
            </a:prstGeom>
            <a:noFill/>
          </p:spPr>
          <p:txBody>
            <a:bodyPr wrap="none" rtlCol="0">
              <a:spAutoFit/>
            </a:bodyPr>
            <a:lstStyle/>
            <a:p>
              <a:r>
                <a:rPr lang="en-US" altLang="zh-TW" b="1" dirty="0" smtClean="0">
                  <a:solidFill>
                    <a:srgbClr val="FF0000"/>
                  </a:solidFill>
                </a:rPr>
                <a:t>Forge Purchase</a:t>
              </a:r>
              <a:endParaRPr lang="zh-TW" altLang="en-US" b="1" dirty="0">
                <a:solidFill>
                  <a:srgbClr val="FF0000"/>
                </a:solidFill>
              </a:endParaRPr>
            </a:p>
          </p:txBody>
        </p:sp>
      </p:grpSp>
      <p:grpSp>
        <p:nvGrpSpPr>
          <p:cNvPr id="50" name="群組 49"/>
          <p:cNvGrpSpPr/>
          <p:nvPr/>
        </p:nvGrpSpPr>
        <p:grpSpPr>
          <a:xfrm>
            <a:off x="2579426" y="4653902"/>
            <a:ext cx="1910687" cy="646331"/>
            <a:chOff x="6714698" y="5459103"/>
            <a:chExt cx="1910687" cy="646331"/>
          </a:xfrm>
        </p:grpSpPr>
        <p:sp>
          <p:nvSpPr>
            <p:cNvPr id="46" name="向右箭號 45"/>
            <p:cNvSpPr/>
            <p:nvPr/>
          </p:nvSpPr>
          <p:spPr bwMode="auto">
            <a:xfrm>
              <a:off x="6714698" y="5619205"/>
              <a:ext cx="1910687" cy="341194"/>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47" name="文字方塊 46"/>
            <p:cNvSpPr txBox="1"/>
            <p:nvPr/>
          </p:nvSpPr>
          <p:spPr>
            <a:xfrm>
              <a:off x="6946710" y="5459103"/>
              <a:ext cx="1569492" cy="646331"/>
            </a:xfrm>
            <a:prstGeom prst="rect">
              <a:avLst/>
            </a:prstGeom>
            <a:noFill/>
          </p:spPr>
          <p:txBody>
            <a:bodyPr wrap="square" rtlCol="0">
              <a:spAutoFit/>
            </a:bodyPr>
            <a:lstStyle/>
            <a:p>
              <a:r>
                <a:rPr lang="en-US" altLang="zh-TW" b="1" dirty="0" smtClean="0">
                  <a:solidFill>
                    <a:srgbClr val="FF0000"/>
                  </a:solidFill>
                </a:rPr>
                <a:t>Intercept &amp;</a:t>
              </a:r>
            </a:p>
            <a:p>
              <a:r>
                <a:rPr lang="en-US" altLang="zh-TW" b="1" dirty="0" smtClean="0">
                  <a:solidFill>
                    <a:srgbClr val="FF0000"/>
                  </a:solidFill>
                </a:rPr>
                <a:t>Forge reply</a:t>
              </a:r>
              <a:endParaRPr lang="zh-TW" altLang="en-US" b="1" dirty="0">
                <a:solidFill>
                  <a:srgbClr val="FF0000"/>
                </a:solidFill>
              </a:endParaRPr>
            </a:p>
          </p:txBody>
        </p:sp>
      </p:grpSp>
      <p:pic>
        <p:nvPicPr>
          <p:cNvPr id="51" name="圖片 50" descr="money.png"/>
          <p:cNvPicPr>
            <a:picLocks noChangeAspect="1"/>
          </p:cNvPicPr>
          <p:nvPr/>
        </p:nvPicPr>
        <p:blipFill>
          <a:blip r:embed="rId12" cstate="print"/>
          <a:stretch>
            <a:fillRect/>
          </a:stretch>
        </p:blipFill>
        <p:spPr>
          <a:xfrm>
            <a:off x="2393223" y="1167957"/>
            <a:ext cx="486454" cy="661933"/>
          </a:xfrm>
          <a:prstGeom prst="rect">
            <a:avLst/>
          </a:prstGeom>
        </p:spPr>
      </p:pic>
      <p:sp>
        <p:nvSpPr>
          <p:cNvPr id="52" name="文字方塊 51"/>
          <p:cNvSpPr txBox="1"/>
          <p:nvPr/>
        </p:nvSpPr>
        <p:spPr>
          <a:xfrm>
            <a:off x="3712192" y="5977720"/>
            <a:ext cx="2342308" cy="338554"/>
          </a:xfrm>
          <a:prstGeom prst="rect">
            <a:avLst/>
          </a:prstGeom>
          <a:noFill/>
        </p:spPr>
        <p:txBody>
          <a:bodyPr wrap="none" rtlCol="0">
            <a:spAutoFit/>
          </a:bodyPr>
          <a:lstStyle/>
          <a:p>
            <a:r>
              <a:rPr lang="en-US" altLang="zh-TW" sz="1600" b="1" dirty="0" smtClean="0"/>
              <a:t>Spray to other victims</a:t>
            </a:r>
            <a:endParaRPr lang="zh-TW" altLang="en-US" sz="1600" b="1" dirty="0"/>
          </a:p>
        </p:txBody>
      </p:sp>
      <p:pic>
        <p:nvPicPr>
          <p:cNvPr id="53" name="圖片 52" descr="money.png"/>
          <p:cNvPicPr>
            <a:picLocks noChangeAspect="1"/>
          </p:cNvPicPr>
          <p:nvPr/>
        </p:nvPicPr>
        <p:blipFill>
          <a:blip r:embed="rId12" cstate="print"/>
          <a:stretch>
            <a:fillRect/>
          </a:stretch>
        </p:blipFill>
        <p:spPr>
          <a:xfrm>
            <a:off x="2597939" y="1563742"/>
            <a:ext cx="486454" cy="661933"/>
          </a:xfrm>
          <a:prstGeom prst="rect">
            <a:avLst/>
          </a:prstGeom>
        </p:spPr>
      </p:pic>
      <p:pic>
        <p:nvPicPr>
          <p:cNvPr id="54" name="圖片 53" descr="money.png"/>
          <p:cNvPicPr>
            <a:picLocks noChangeAspect="1"/>
          </p:cNvPicPr>
          <p:nvPr/>
        </p:nvPicPr>
        <p:blipFill>
          <a:blip r:embed="rId12" cstate="print"/>
          <a:stretch>
            <a:fillRect/>
          </a:stretch>
        </p:blipFill>
        <p:spPr>
          <a:xfrm>
            <a:off x="2870894" y="1290786"/>
            <a:ext cx="486454" cy="661933"/>
          </a:xfrm>
          <a:prstGeom prst="rect">
            <a:avLst/>
          </a:prstGeom>
        </p:spPr>
      </p:pic>
      <p:grpSp>
        <p:nvGrpSpPr>
          <p:cNvPr id="18" name="群組 17"/>
          <p:cNvGrpSpPr/>
          <p:nvPr/>
        </p:nvGrpSpPr>
        <p:grpSpPr>
          <a:xfrm>
            <a:off x="6878477" y="1214650"/>
            <a:ext cx="949299" cy="939057"/>
            <a:chOff x="3930559" y="2879676"/>
            <a:chExt cx="949299" cy="939057"/>
          </a:xfrm>
        </p:grpSpPr>
        <p:pic>
          <p:nvPicPr>
            <p:cNvPr id="19" name="圖片 18" descr="virus_android.png"/>
            <p:cNvPicPr>
              <a:picLocks noChangeAspect="1"/>
            </p:cNvPicPr>
            <p:nvPr/>
          </p:nvPicPr>
          <p:blipFill>
            <a:blip r:embed="rId3" cstate="print"/>
            <a:stretch>
              <a:fillRect/>
            </a:stretch>
          </p:blipFill>
          <p:spPr>
            <a:xfrm>
              <a:off x="4121113" y="2879676"/>
              <a:ext cx="587362" cy="669082"/>
            </a:xfrm>
            <a:prstGeom prst="rect">
              <a:avLst/>
            </a:prstGeom>
          </p:spPr>
        </p:pic>
        <p:sp>
          <p:nvSpPr>
            <p:cNvPr id="20" name="文字方塊 19"/>
            <p:cNvSpPr txBox="1"/>
            <p:nvPr/>
          </p:nvSpPr>
          <p:spPr>
            <a:xfrm>
              <a:off x="3930559" y="3480179"/>
              <a:ext cx="949299" cy="338554"/>
            </a:xfrm>
            <a:prstGeom prst="rect">
              <a:avLst/>
            </a:prstGeom>
            <a:noFill/>
          </p:spPr>
          <p:txBody>
            <a:bodyPr wrap="none" rtlCol="0">
              <a:spAutoFit/>
            </a:bodyPr>
            <a:lstStyle/>
            <a:p>
              <a:r>
                <a:rPr lang="en-US" altLang="zh-TW" sz="1600" b="1" dirty="0" smtClean="0">
                  <a:solidFill>
                    <a:srgbClr val="FF0000"/>
                  </a:solidFill>
                </a:rPr>
                <a:t>evil app</a:t>
              </a:r>
              <a:endParaRPr lang="zh-TW" altLang="en-US" sz="1600" b="1" dirty="0">
                <a:solidFill>
                  <a:srgbClr val="FF0000"/>
                </a:solidFill>
              </a:endParaRPr>
            </a:p>
          </p:txBody>
        </p:sp>
      </p:grpSp>
      <p:grpSp>
        <p:nvGrpSpPr>
          <p:cNvPr id="41" name="群組 40"/>
          <p:cNvGrpSpPr/>
          <p:nvPr/>
        </p:nvGrpSpPr>
        <p:grpSpPr>
          <a:xfrm>
            <a:off x="3779507" y="4763073"/>
            <a:ext cx="882728" cy="955244"/>
            <a:chOff x="2428378" y="1937983"/>
            <a:chExt cx="1212751" cy="1146907"/>
          </a:xfrm>
        </p:grpSpPr>
        <p:pic>
          <p:nvPicPr>
            <p:cNvPr id="42" name="圖片 41" descr="evil sms.png"/>
            <p:cNvPicPr>
              <a:picLocks noChangeAspect="1"/>
            </p:cNvPicPr>
            <p:nvPr/>
          </p:nvPicPr>
          <p:blipFill>
            <a:blip r:embed="rId10" cstate="print"/>
            <a:stretch>
              <a:fillRect/>
            </a:stretch>
          </p:blipFill>
          <p:spPr>
            <a:xfrm>
              <a:off x="2428378" y="1937983"/>
              <a:ext cx="1185461" cy="742238"/>
            </a:xfrm>
            <a:prstGeom prst="rect">
              <a:avLst/>
            </a:prstGeom>
          </p:spPr>
        </p:pic>
        <p:sp>
          <p:nvSpPr>
            <p:cNvPr id="43" name="文字方塊 42"/>
            <p:cNvSpPr txBox="1"/>
            <p:nvPr/>
          </p:nvSpPr>
          <p:spPr>
            <a:xfrm>
              <a:off x="2618991" y="2382784"/>
              <a:ext cx="1022138" cy="702106"/>
            </a:xfrm>
            <a:prstGeom prst="rect">
              <a:avLst/>
            </a:prstGeom>
            <a:noFill/>
          </p:spPr>
          <p:txBody>
            <a:bodyPr wrap="none" rtlCol="0">
              <a:spAutoFit/>
            </a:bodyPr>
            <a:lstStyle/>
            <a:p>
              <a:pPr algn="ctr"/>
              <a:r>
                <a:rPr lang="en-US" altLang="zh-TW" sz="1600" b="1" dirty="0" smtClean="0">
                  <a:solidFill>
                    <a:schemeClr val="tx1">
                      <a:lumMod val="90000"/>
                      <a:lumOff val="10000"/>
                    </a:schemeClr>
                  </a:solidFill>
                </a:rPr>
                <a:t>Verify</a:t>
              </a:r>
            </a:p>
            <a:p>
              <a:pPr algn="ctr"/>
              <a:r>
                <a:rPr lang="en-US" altLang="zh-TW" sz="1600" b="1" dirty="0" smtClean="0">
                  <a:solidFill>
                    <a:schemeClr val="tx1">
                      <a:lumMod val="90000"/>
                      <a:lumOff val="10000"/>
                    </a:schemeClr>
                  </a:solidFill>
                </a:rPr>
                <a:t>Code</a:t>
              </a:r>
              <a:endParaRPr lang="zh-TW" altLang="en-US" sz="1600" b="1" dirty="0">
                <a:solidFill>
                  <a:schemeClr val="tx1">
                    <a:lumMod val="90000"/>
                    <a:lumOff val="10000"/>
                  </a:schemeClr>
                </a:solidFill>
              </a:endParaRPr>
            </a:p>
          </p:txBody>
        </p:sp>
      </p:grpSp>
      <p:grpSp>
        <p:nvGrpSpPr>
          <p:cNvPr id="44" name="群組 43"/>
          <p:cNvGrpSpPr/>
          <p:nvPr/>
        </p:nvGrpSpPr>
        <p:grpSpPr>
          <a:xfrm>
            <a:off x="6876256" y="1211266"/>
            <a:ext cx="949299" cy="939057"/>
            <a:chOff x="3930559" y="2879676"/>
            <a:chExt cx="949299" cy="939057"/>
          </a:xfrm>
        </p:grpSpPr>
        <p:pic>
          <p:nvPicPr>
            <p:cNvPr id="45" name="圖片 44" descr="virus_android.png"/>
            <p:cNvPicPr>
              <a:picLocks noChangeAspect="1"/>
            </p:cNvPicPr>
            <p:nvPr/>
          </p:nvPicPr>
          <p:blipFill>
            <a:blip r:embed="rId3" cstate="print"/>
            <a:stretch>
              <a:fillRect/>
            </a:stretch>
          </p:blipFill>
          <p:spPr>
            <a:xfrm>
              <a:off x="4121113" y="2879676"/>
              <a:ext cx="587362" cy="669082"/>
            </a:xfrm>
            <a:prstGeom prst="rect">
              <a:avLst/>
            </a:prstGeom>
          </p:spPr>
        </p:pic>
        <p:sp>
          <p:nvSpPr>
            <p:cNvPr id="48" name="文字方塊 47"/>
            <p:cNvSpPr txBox="1"/>
            <p:nvPr/>
          </p:nvSpPr>
          <p:spPr>
            <a:xfrm>
              <a:off x="3930559" y="3480179"/>
              <a:ext cx="949299" cy="338554"/>
            </a:xfrm>
            <a:prstGeom prst="rect">
              <a:avLst/>
            </a:prstGeom>
            <a:noFill/>
          </p:spPr>
          <p:txBody>
            <a:bodyPr wrap="none" rtlCol="0">
              <a:spAutoFit/>
            </a:bodyPr>
            <a:lstStyle/>
            <a:p>
              <a:r>
                <a:rPr lang="en-US" altLang="zh-TW" sz="1600" b="1" dirty="0" smtClean="0">
                  <a:solidFill>
                    <a:srgbClr val="FF0000"/>
                  </a:solidFill>
                </a:rPr>
                <a:t>evil app</a:t>
              </a:r>
              <a:endParaRPr lang="zh-TW" altLang="en-US" sz="1600" b="1" dirty="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ox(in)">
                                      <p:cBhvr>
                                        <p:cTn id="7" dur="500"/>
                                        <p:tgtEl>
                                          <p:spTgt spid="33"/>
                                        </p:tgtEl>
                                      </p:cBhvr>
                                    </p:animEffect>
                                  </p:childTnLst>
                                </p:cTn>
                              </p:par>
                            </p:childTnLst>
                          </p:cTn>
                        </p:par>
                        <p:par>
                          <p:cTn id="8" fill="hold">
                            <p:stCondLst>
                              <p:cond delay="500"/>
                            </p:stCondLst>
                            <p:childTnLst>
                              <p:par>
                                <p:cTn id="9" presetID="0" presetClass="path" presetSubtype="0" accel="50000" decel="50000" fill="hold" nodeType="afterEffect">
                                  <p:stCondLst>
                                    <p:cond delay="0"/>
                                  </p:stCondLst>
                                  <p:childTnLst>
                                    <p:animMotion origin="layout" path="M -0.01875 -4.68085E-6 C -0.03837 0.07424 -0.05781 0.14917 -0.05225 0.21763 C -0.04653 0.28585 0.00313 0.37512 0.01563 0.41027 C 0.0283 0.44543 0.02535 0.43641 0.02257 0.42785 " pathEditMode="relative" rAng="0" ptsTypes="aaaA">
                                      <p:cBhvr>
                                        <p:cTn id="10" dur="2000" fill="hold"/>
                                        <p:tgtEl>
                                          <p:spTgt spid="33"/>
                                        </p:tgtEl>
                                        <p:attrNameLst>
                                          <p:attrName>ppt_x</p:attrName>
                                          <p:attrName>ppt_y</p:attrName>
                                        </p:attrNameLst>
                                      </p:cBhvr>
                                      <p:rCtr x="400" y="22300"/>
                                    </p:animMotion>
                                  </p:childTnLst>
                                </p:cTn>
                              </p:par>
                            </p:childTnLst>
                          </p:cTn>
                        </p:par>
                      </p:childTnLst>
                    </p:cTn>
                  </p:par>
                  <p:par>
                    <p:cTn id="11" fill="hold">
                      <p:stCondLst>
                        <p:cond delay="indefinite"/>
                      </p:stCondLst>
                      <p:childTnLst>
                        <p:par>
                          <p:cTn id="12" fill="hold">
                            <p:stCondLst>
                              <p:cond delay="0"/>
                            </p:stCondLst>
                            <p:childTnLst>
                              <p:par>
                                <p:cTn id="13" presetID="4" presetClass="exit" presetSubtype="16" fill="hold" nodeType="clickEffect">
                                  <p:stCondLst>
                                    <p:cond delay="0"/>
                                  </p:stCondLst>
                                  <p:childTnLst>
                                    <p:animEffect transition="out" filter="box(in)">
                                      <p:cBhvr>
                                        <p:cTn id="14" dur="500"/>
                                        <p:tgtEl>
                                          <p:spTgt spid="33"/>
                                        </p:tgtEl>
                                      </p:cBhvr>
                                    </p:animEffect>
                                    <p:set>
                                      <p:cBhvr>
                                        <p:cTn id="15" dur="1" fill="hold">
                                          <p:stCondLst>
                                            <p:cond delay="499"/>
                                          </p:stCondLst>
                                        </p:cTn>
                                        <p:tgtEl>
                                          <p:spTgt spid="33"/>
                                        </p:tgtEl>
                                        <p:attrNameLst>
                                          <p:attrName>style.visibility</p:attrName>
                                        </p:attrNameLst>
                                      </p:cBhvr>
                                      <p:to>
                                        <p:strVal val="hidden"/>
                                      </p:to>
                                    </p:set>
                                  </p:childTnLst>
                                </p:cTn>
                              </p:par>
                            </p:childTnLst>
                          </p:cTn>
                        </p:par>
                        <p:par>
                          <p:cTn id="16" fill="hold">
                            <p:stCondLst>
                              <p:cond delay="500"/>
                            </p:stCondLst>
                            <p:childTnLst>
                              <p:par>
                                <p:cTn id="17" presetID="0" presetClass="path" presetSubtype="0" accel="50000" decel="50000" fill="hold" nodeType="afterEffect">
                                  <p:stCondLst>
                                    <p:cond delay="0"/>
                                  </p:stCondLst>
                                  <p:childTnLst>
                                    <p:animMotion origin="layout" path="M -8.33333E-7 -4.6531E-6 L -0.54028 0.52891 " pathEditMode="relative" rAng="0" ptsTypes="AA">
                                      <p:cBhvr>
                                        <p:cTn id="18" dur="2000" fill="hold"/>
                                        <p:tgtEl>
                                          <p:spTgt spid="18"/>
                                        </p:tgtEl>
                                        <p:attrNameLst>
                                          <p:attrName>ppt_x</p:attrName>
                                          <p:attrName>ppt_y</p:attrName>
                                        </p:attrNameLst>
                                      </p:cBhvr>
                                      <p:rCtr x="-27000" y="26400"/>
                                    </p:animMotion>
                                  </p:childTnLst>
                                </p:cTn>
                              </p:par>
                            </p:childTnLst>
                          </p:cTn>
                        </p:par>
                      </p:childTnLst>
                    </p:cTn>
                  </p:par>
                  <p:par>
                    <p:cTn id="19" fill="hold">
                      <p:stCondLst>
                        <p:cond delay="indefinite"/>
                      </p:stCondLst>
                      <p:childTnLst>
                        <p:par>
                          <p:cTn id="20" fill="hold">
                            <p:stCondLst>
                              <p:cond delay="0"/>
                            </p:stCondLst>
                            <p:childTnLst>
                              <p:par>
                                <p:cTn id="21" presetID="4" presetClass="entr" presetSubtype="16"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box(in)">
                                      <p:cBhvr>
                                        <p:cTn id="23" dur="500"/>
                                        <p:tgtEl>
                                          <p:spTgt spid="37"/>
                                        </p:tgtEl>
                                      </p:cBhvr>
                                    </p:animEffect>
                                  </p:childTnLst>
                                </p:cTn>
                              </p:par>
                            </p:childTnLst>
                          </p:cTn>
                        </p:par>
                        <p:par>
                          <p:cTn id="24" fill="hold">
                            <p:stCondLst>
                              <p:cond delay="500"/>
                            </p:stCondLst>
                            <p:childTnLst>
                              <p:par>
                                <p:cTn id="25" presetID="0" presetClass="path" presetSubtype="0" accel="50000" decel="50000" fill="hold" nodeType="afterEffect">
                                  <p:stCondLst>
                                    <p:cond delay="0"/>
                                  </p:stCondLst>
                                  <p:childTnLst>
                                    <p:animMotion origin="layout" path="M 0.01945 -9.62072E-7 C 0.04792 -0.05134 0.07657 -0.10222 0.07605 -0.15634 C 0.0757 -0.21068 0.02743 -0.29463 0.01702 -0.32493 C 0.00677 -0.35523 0.01025 -0.3469 0.01389 -0.33857 " pathEditMode="relative" rAng="0" ptsTypes="aaaA">
                                      <p:cBhvr>
                                        <p:cTn id="26" dur="2000" fill="hold"/>
                                        <p:tgtEl>
                                          <p:spTgt spid="37"/>
                                        </p:tgtEl>
                                        <p:attrNameLst>
                                          <p:attrName>ppt_x</p:attrName>
                                          <p:attrName>ppt_y</p:attrName>
                                        </p:attrNameLst>
                                      </p:cBhvr>
                                      <p:rCtr x="2200" y="-17800"/>
                                    </p:animMotion>
                                  </p:childTnLst>
                                </p:cTn>
                              </p:par>
                            </p:childTnLst>
                          </p:cTn>
                        </p:par>
                      </p:childTnLst>
                    </p:cTn>
                  </p:par>
                  <p:par>
                    <p:cTn id="27" fill="hold">
                      <p:stCondLst>
                        <p:cond delay="indefinite"/>
                      </p:stCondLst>
                      <p:childTnLst>
                        <p:par>
                          <p:cTn id="28" fill="hold">
                            <p:stCondLst>
                              <p:cond delay="0"/>
                            </p:stCondLst>
                            <p:childTnLst>
                              <p:par>
                                <p:cTn id="29" presetID="4" presetClass="exit" presetSubtype="16" fill="hold" nodeType="clickEffect">
                                  <p:stCondLst>
                                    <p:cond delay="0"/>
                                  </p:stCondLst>
                                  <p:childTnLst>
                                    <p:animEffect transition="out" filter="box(in)">
                                      <p:cBhvr>
                                        <p:cTn id="30" dur="500"/>
                                        <p:tgtEl>
                                          <p:spTgt spid="37"/>
                                        </p:tgtEl>
                                      </p:cBhvr>
                                    </p:animEffect>
                                    <p:set>
                                      <p:cBhvr>
                                        <p:cTn id="31" dur="1" fill="hold">
                                          <p:stCondLst>
                                            <p:cond delay="499"/>
                                          </p:stCondLst>
                                        </p:cTn>
                                        <p:tgtEl>
                                          <p:spTgt spid="37"/>
                                        </p:tgtEl>
                                        <p:attrNameLst>
                                          <p:attrName>style.visibility</p:attrName>
                                        </p:attrNameLst>
                                      </p:cBhvr>
                                      <p:to>
                                        <p:strVal val="hidden"/>
                                      </p:to>
                                    </p:set>
                                  </p:childTnLst>
                                </p:cTn>
                              </p:par>
                            </p:childTnLst>
                          </p:cTn>
                        </p:par>
                        <p:par>
                          <p:cTn id="32" fill="hold">
                            <p:stCondLst>
                              <p:cond delay="500"/>
                            </p:stCondLst>
                            <p:childTnLst>
                              <p:par>
                                <p:cTn id="33" presetID="4" presetClass="entr" presetSubtype="16"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box(in)">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4" presetClass="exit" presetSubtype="16" fill="hold" nodeType="clickEffect">
                                  <p:stCondLst>
                                    <p:cond delay="0"/>
                                  </p:stCondLst>
                                  <p:childTnLst>
                                    <p:animEffect transition="out" filter="box(in)">
                                      <p:cBhvr>
                                        <p:cTn id="39" dur="500"/>
                                        <p:tgtEl>
                                          <p:spTgt spid="40"/>
                                        </p:tgtEl>
                                      </p:cBhvr>
                                    </p:animEffect>
                                    <p:set>
                                      <p:cBhvr>
                                        <p:cTn id="40" dur="1" fill="hold">
                                          <p:stCondLst>
                                            <p:cond delay="499"/>
                                          </p:stCondLst>
                                        </p:cTn>
                                        <p:tgtEl>
                                          <p:spTgt spid="40"/>
                                        </p:tgtEl>
                                        <p:attrNameLst>
                                          <p:attrName>style.visibility</p:attrName>
                                        </p:attrNameLst>
                                      </p:cBhvr>
                                      <p:to>
                                        <p:strVal val="hidden"/>
                                      </p:to>
                                    </p:set>
                                  </p:childTnLst>
                                </p:cTn>
                              </p:par>
                            </p:childTnLst>
                          </p:cTn>
                        </p:par>
                        <p:par>
                          <p:cTn id="41" fill="hold">
                            <p:stCondLst>
                              <p:cond delay="500"/>
                            </p:stCondLst>
                            <p:childTnLst>
                              <p:par>
                                <p:cTn id="42" presetID="4" presetClass="entr" presetSubtype="16"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box(in)">
                                      <p:cBhvr>
                                        <p:cTn id="44" dur="500"/>
                                        <p:tgtEl>
                                          <p:spTgt spid="41"/>
                                        </p:tgtEl>
                                      </p:cBhvr>
                                    </p:animEffect>
                                  </p:childTnLst>
                                </p:cTn>
                              </p:par>
                            </p:childTnLst>
                          </p:cTn>
                        </p:par>
                        <p:par>
                          <p:cTn id="45" fill="hold">
                            <p:stCondLst>
                              <p:cond delay="1000"/>
                            </p:stCondLst>
                            <p:childTnLst>
                              <p:par>
                                <p:cTn id="46" presetID="0" presetClass="path" presetSubtype="0" accel="50000" decel="50000" fill="hold" nodeType="afterEffect">
                                  <p:stCondLst>
                                    <p:cond delay="0"/>
                                  </p:stCondLst>
                                  <p:childTnLst>
                                    <p:animMotion origin="layout" path="M 5E-6 6.0407E-6 L -0.18368 -0.00207 " pathEditMode="relative" ptsTypes="AA">
                                      <p:cBhvr>
                                        <p:cTn id="47" dur="2000" fill="hold"/>
                                        <p:tgtEl>
                                          <p:spTgt spid="41"/>
                                        </p:tgtEl>
                                        <p:attrNameLst>
                                          <p:attrName>ppt_x</p:attrName>
                                          <p:attrName>ppt_y</p:attrName>
                                        </p:attrNameLst>
                                      </p:cBhvr>
                                    </p:animMotion>
                                  </p:childTnLst>
                                </p:cTn>
                              </p:par>
                            </p:childTnLst>
                          </p:cTn>
                        </p:par>
                      </p:childTnLst>
                    </p:cTn>
                  </p:par>
                  <p:par>
                    <p:cTn id="48" fill="hold">
                      <p:stCondLst>
                        <p:cond delay="indefinite"/>
                      </p:stCondLst>
                      <p:childTnLst>
                        <p:par>
                          <p:cTn id="49" fill="hold">
                            <p:stCondLst>
                              <p:cond delay="0"/>
                            </p:stCondLst>
                            <p:childTnLst>
                              <p:par>
                                <p:cTn id="50" presetID="4" presetClass="exit" presetSubtype="16" fill="hold" nodeType="clickEffect">
                                  <p:stCondLst>
                                    <p:cond delay="0"/>
                                  </p:stCondLst>
                                  <p:childTnLst>
                                    <p:animEffect transition="out" filter="box(in)">
                                      <p:cBhvr>
                                        <p:cTn id="51" dur="500"/>
                                        <p:tgtEl>
                                          <p:spTgt spid="41"/>
                                        </p:tgtEl>
                                      </p:cBhvr>
                                    </p:animEffect>
                                    <p:set>
                                      <p:cBhvr>
                                        <p:cTn id="52" dur="1" fill="hold">
                                          <p:stCondLst>
                                            <p:cond delay="499"/>
                                          </p:stCondLst>
                                        </p:cTn>
                                        <p:tgtEl>
                                          <p:spTgt spid="41"/>
                                        </p:tgtEl>
                                        <p:attrNameLst>
                                          <p:attrName>style.visibility</p:attrName>
                                        </p:attrNameLst>
                                      </p:cBhvr>
                                      <p:to>
                                        <p:strVal val="hidden"/>
                                      </p:to>
                                    </p:set>
                                  </p:childTnLst>
                                </p:cTn>
                              </p:par>
                            </p:childTnLst>
                          </p:cTn>
                        </p:par>
                        <p:par>
                          <p:cTn id="53" fill="hold">
                            <p:stCondLst>
                              <p:cond delay="500"/>
                            </p:stCondLst>
                            <p:childTnLst>
                              <p:par>
                                <p:cTn id="54" presetID="4" presetClass="entr" presetSubtype="16" fill="hold" nodeType="after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box(in)">
                                      <p:cBhvr>
                                        <p:cTn id="56" dur="500"/>
                                        <p:tgtEl>
                                          <p:spTgt spid="50"/>
                                        </p:tgtEl>
                                      </p:cBhvr>
                                    </p:animEffect>
                                  </p:childTnLst>
                                </p:cTn>
                              </p:par>
                            </p:childTnLst>
                          </p:cTn>
                        </p:par>
                      </p:childTnLst>
                    </p:cTn>
                  </p:par>
                  <p:par>
                    <p:cTn id="57" fill="hold">
                      <p:stCondLst>
                        <p:cond delay="indefinite"/>
                      </p:stCondLst>
                      <p:childTnLst>
                        <p:par>
                          <p:cTn id="58" fill="hold">
                            <p:stCondLst>
                              <p:cond delay="0"/>
                            </p:stCondLst>
                            <p:childTnLst>
                              <p:par>
                                <p:cTn id="59" presetID="4" presetClass="exit" presetSubtype="16" fill="hold" nodeType="clickEffect">
                                  <p:stCondLst>
                                    <p:cond delay="0"/>
                                  </p:stCondLst>
                                  <p:childTnLst>
                                    <p:animEffect transition="out" filter="box(in)">
                                      <p:cBhvr>
                                        <p:cTn id="60" dur="500"/>
                                        <p:tgtEl>
                                          <p:spTgt spid="50"/>
                                        </p:tgtEl>
                                      </p:cBhvr>
                                    </p:animEffect>
                                    <p:set>
                                      <p:cBhvr>
                                        <p:cTn id="61" dur="1" fill="hold">
                                          <p:stCondLst>
                                            <p:cond delay="499"/>
                                          </p:stCondLst>
                                        </p:cTn>
                                        <p:tgtEl>
                                          <p:spTgt spid="50"/>
                                        </p:tgtEl>
                                        <p:attrNameLst>
                                          <p:attrName>style.visibility</p:attrName>
                                        </p:attrNameLst>
                                      </p:cBhvr>
                                      <p:to>
                                        <p:strVal val="hidden"/>
                                      </p:to>
                                    </p:set>
                                  </p:childTnLst>
                                </p:cTn>
                              </p:par>
                            </p:childTnLst>
                          </p:cTn>
                        </p:par>
                        <p:par>
                          <p:cTn id="62" fill="hold">
                            <p:stCondLst>
                              <p:cond delay="500"/>
                            </p:stCondLst>
                            <p:childTnLst>
                              <p:par>
                                <p:cTn id="63" presetID="4" presetClass="entr" presetSubtype="16" fill="hold"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box(in)">
                                      <p:cBhvr>
                                        <p:cTn id="65" dur="500"/>
                                        <p:tgtEl>
                                          <p:spTgt spid="51"/>
                                        </p:tgtEl>
                                      </p:cBhvr>
                                    </p:animEffect>
                                  </p:childTnLst>
                                </p:cTn>
                              </p:par>
                            </p:childTnLst>
                          </p:cTn>
                        </p:par>
                      </p:childTnLst>
                    </p:cTn>
                  </p:par>
                  <p:par>
                    <p:cTn id="66" fill="hold">
                      <p:stCondLst>
                        <p:cond delay="indefinite"/>
                      </p:stCondLst>
                      <p:childTnLst>
                        <p:par>
                          <p:cTn id="67" fill="hold">
                            <p:stCondLst>
                              <p:cond delay="0"/>
                            </p:stCondLst>
                            <p:childTnLst>
                              <p:par>
                                <p:cTn id="68" presetID="4" presetClass="entr" presetSubtype="16" fill="hold" nodeType="click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box(in)">
                                      <p:cBhvr>
                                        <p:cTn id="70" dur="500"/>
                                        <p:tgtEl>
                                          <p:spTgt spid="33"/>
                                        </p:tgtEl>
                                      </p:cBhvr>
                                    </p:animEffect>
                                  </p:childTnLst>
                                </p:cTn>
                              </p:par>
                            </p:childTnLst>
                          </p:cTn>
                        </p:par>
                        <p:par>
                          <p:cTn id="71" fill="hold">
                            <p:stCondLst>
                              <p:cond delay="500"/>
                            </p:stCondLst>
                            <p:childTnLst>
                              <p:par>
                                <p:cTn id="72" presetID="0" presetClass="path" presetSubtype="0" accel="50000" decel="50000" fill="hold" nodeType="afterEffect">
                                  <p:stCondLst>
                                    <p:cond delay="0"/>
                                  </p:stCondLst>
                                  <p:childTnLst>
                                    <p:animMotion origin="layout" path="M 0.02257 0.42785 C 0.15608 0.46948 0.28959 0.51133 0.40608 0.51133 C 0.52292 0.51133 0.62275 0.46948 0.72257 0.42785 " pathEditMode="relative" ptsTypes="aaA">
                                      <p:cBhvr>
                                        <p:cTn id="73" dur="2000" fill="hold"/>
                                        <p:tgtEl>
                                          <p:spTgt spid="33"/>
                                        </p:tgtEl>
                                        <p:attrNameLst>
                                          <p:attrName>ppt_x</p:attrName>
                                          <p:attrName>ppt_y</p:attrName>
                                        </p:attrNameLst>
                                      </p:cBhvr>
                                    </p:animMotion>
                                  </p:childTnLst>
                                </p:cTn>
                              </p:par>
                              <p:par>
                                <p:cTn id="74" presetID="4" presetClass="entr" presetSubtype="16" fill="hold" grpId="0" nodeType="withEffect">
                                  <p:stCondLst>
                                    <p:cond delay="0"/>
                                  </p:stCondLst>
                                  <p:childTnLst>
                                    <p:set>
                                      <p:cBhvr>
                                        <p:cTn id="75" dur="1" fill="hold">
                                          <p:stCondLst>
                                            <p:cond delay="0"/>
                                          </p:stCondLst>
                                        </p:cTn>
                                        <p:tgtEl>
                                          <p:spTgt spid="52"/>
                                        </p:tgtEl>
                                        <p:attrNameLst>
                                          <p:attrName>style.visibility</p:attrName>
                                        </p:attrNameLst>
                                      </p:cBhvr>
                                      <p:to>
                                        <p:strVal val="visible"/>
                                      </p:to>
                                    </p:set>
                                    <p:animEffect transition="in" filter="box(in)">
                                      <p:cBhvr>
                                        <p:cTn id="76" dur="500"/>
                                        <p:tgtEl>
                                          <p:spTgt spid="52"/>
                                        </p:tgtEl>
                                      </p:cBhvr>
                                    </p:animEffect>
                                  </p:childTnLst>
                                </p:cTn>
                              </p:par>
                            </p:childTnLst>
                          </p:cTn>
                        </p:par>
                      </p:childTnLst>
                    </p:cTn>
                  </p:par>
                  <p:par>
                    <p:cTn id="77" fill="hold">
                      <p:stCondLst>
                        <p:cond delay="indefinite"/>
                      </p:stCondLst>
                      <p:childTnLst>
                        <p:par>
                          <p:cTn id="78" fill="hold">
                            <p:stCondLst>
                              <p:cond delay="0"/>
                            </p:stCondLst>
                            <p:childTnLst>
                              <p:par>
                                <p:cTn id="79" presetID="4" presetClass="exit" presetSubtype="16" fill="hold" grpId="1" nodeType="clickEffect">
                                  <p:stCondLst>
                                    <p:cond delay="0"/>
                                  </p:stCondLst>
                                  <p:childTnLst>
                                    <p:animEffect transition="out" filter="box(in)">
                                      <p:cBhvr>
                                        <p:cTn id="80" dur="500"/>
                                        <p:tgtEl>
                                          <p:spTgt spid="52"/>
                                        </p:tgtEl>
                                      </p:cBhvr>
                                    </p:animEffect>
                                    <p:set>
                                      <p:cBhvr>
                                        <p:cTn id="81" dur="1" fill="hold">
                                          <p:stCondLst>
                                            <p:cond delay="499"/>
                                          </p:stCondLst>
                                        </p:cTn>
                                        <p:tgtEl>
                                          <p:spTgt spid="52"/>
                                        </p:tgtEl>
                                        <p:attrNameLst>
                                          <p:attrName>style.visibility</p:attrName>
                                        </p:attrNameLst>
                                      </p:cBhvr>
                                      <p:to>
                                        <p:strVal val="hidden"/>
                                      </p:to>
                                    </p:set>
                                  </p:childTnLst>
                                </p:cTn>
                              </p:par>
                              <p:par>
                                <p:cTn id="82" presetID="4" presetClass="exit" presetSubtype="16" fill="hold" nodeType="withEffect">
                                  <p:stCondLst>
                                    <p:cond delay="0"/>
                                  </p:stCondLst>
                                  <p:childTnLst>
                                    <p:animEffect transition="out" filter="box(in)">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childTnLst>
                          </p:cTn>
                        </p:par>
                        <p:par>
                          <p:cTn id="85" fill="hold">
                            <p:stCondLst>
                              <p:cond delay="500"/>
                            </p:stCondLst>
                            <p:childTnLst>
                              <p:par>
                                <p:cTn id="86" presetID="0" presetClass="path" presetSubtype="0" accel="50000" decel="50000" fill="hold" nodeType="afterEffect">
                                  <p:stCondLst>
                                    <p:cond delay="0"/>
                                  </p:stCondLst>
                                  <p:childTnLst>
                                    <p:animMotion origin="layout" path="M 3.33333E-6 1.15607E-6 L 0.04392 0.42104 " pathEditMode="relative" rAng="0" ptsTypes="AA">
                                      <p:cBhvr>
                                        <p:cTn id="87" dur="2000" fill="hold"/>
                                        <p:tgtEl>
                                          <p:spTgt spid="44"/>
                                        </p:tgtEl>
                                        <p:attrNameLst>
                                          <p:attrName>ppt_x</p:attrName>
                                          <p:attrName>ppt_y</p:attrName>
                                        </p:attrNameLst>
                                      </p:cBhvr>
                                      <p:rCtr x="22" y="210"/>
                                    </p:animMotion>
                                  </p:childTnLst>
                                </p:cTn>
                              </p:par>
                            </p:childTnLst>
                          </p:cTn>
                        </p:par>
                        <p:par>
                          <p:cTn id="88" fill="hold">
                            <p:stCondLst>
                              <p:cond delay="2500"/>
                            </p:stCondLst>
                            <p:childTnLst>
                              <p:par>
                                <p:cTn id="89" presetID="4" presetClass="entr" presetSubtype="16" fill="hold" nodeType="afterEffect">
                                  <p:stCondLst>
                                    <p:cond delay="0"/>
                                  </p:stCondLst>
                                  <p:childTnLst>
                                    <p:set>
                                      <p:cBhvr>
                                        <p:cTn id="90" dur="1" fill="hold">
                                          <p:stCondLst>
                                            <p:cond delay="0"/>
                                          </p:stCondLst>
                                        </p:cTn>
                                        <p:tgtEl>
                                          <p:spTgt spid="53"/>
                                        </p:tgtEl>
                                        <p:attrNameLst>
                                          <p:attrName>style.visibility</p:attrName>
                                        </p:attrNameLst>
                                      </p:cBhvr>
                                      <p:to>
                                        <p:strVal val="visible"/>
                                      </p:to>
                                    </p:set>
                                    <p:animEffect transition="in" filter="box(in)">
                                      <p:cBhvr>
                                        <p:cTn id="91" dur="500"/>
                                        <p:tgtEl>
                                          <p:spTgt spid="53"/>
                                        </p:tgtEl>
                                      </p:cBhvr>
                                    </p:animEffect>
                                  </p:childTnLst>
                                </p:cTn>
                              </p:par>
                              <p:par>
                                <p:cTn id="92" presetID="4" presetClass="entr" presetSubtype="16" fill="hold" nodeType="withEffect">
                                  <p:stCondLst>
                                    <p:cond delay="0"/>
                                  </p:stCondLst>
                                  <p:childTnLst>
                                    <p:set>
                                      <p:cBhvr>
                                        <p:cTn id="93" dur="1" fill="hold">
                                          <p:stCondLst>
                                            <p:cond delay="0"/>
                                          </p:stCondLst>
                                        </p:cTn>
                                        <p:tgtEl>
                                          <p:spTgt spid="54"/>
                                        </p:tgtEl>
                                        <p:attrNameLst>
                                          <p:attrName>style.visibility</p:attrName>
                                        </p:attrNameLst>
                                      </p:cBhvr>
                                      <p:to>
                                        <p:strVal val="visible"/>
                                      </p:to>
                                    </p:set>
                                    <p:animEffect transition="in" filter="box(in)">
                                      <p:cBhvr>
                                        <p:cTn id="9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2"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a:latin typeface="微軟正黑體" pitchFamily="34" charset="-120"/>
                <a:ea typeface="微軟正黑體" pitchFamily="34" charset="-120"/>
              </a:rPr>
              <a:t>惡意</a:t>
            </a:r>
            <a:r>
              <a:rPr lang="zh-TW" altLang="en-US" sz="4000" dirty="0" smtClean="0">
                <a:latin typeface="微軟正黑體" pitchFamily="34" charset="-120"/>
                <a:ea typeface="微軟正黑體" pitchFamily="34" charset="-120"/>
              </a:rPr>
              <a:t>程式</a:t>
            </a:r>
            <a:r>
              <a:rPr lang="zh-TW" altLang="en-US" sz="4000" dirty="0">
                <a:latin typeface="微軟正黑體" pitchFamily="34" charset="-120"/>
                <a:ea typeface="微軟正黑體" pitchFamily="34" charset="-120"/>
              </a:rPr>
              <a:t>綜合</a:t>
            </a:r>
            <a:r>
              <a:rPr lang="zh-TW" altLang="en-US" sz="4000" dirty="0" smtClean="0">
                <a:latin typeface="微軟正黑體" pitchFamily="34" charset="-120"/>
                <a:ea typeface="微軟正黑體" pitchFamily="34" charset="-120"/>
              </a:rPr>
              <a:t>分析：</a:t>
            </a:r>
            <a:r>
              <a:rPr lang="zh-TW" altLang="en-US" sz="4000" dirty="0">
                <a:latin typeface="微軟正黑體" pitchFamily="34" charset="-120"/>
                <a:ea typeface="微軟正黑體" pitchFamily="34" charset="-120"/>
              </a:rPr>
              <a:t>使用</a:t>
            </a:r>
            <a:r>
              <a:rPr lang="zh-TW" altLang="en-US" sz="4000" dirty="0" smtClean="0">
                <a:latin typeface="微軟正黑體" pitchFamily="34" charset="-120"/>
                <a:ea typeface="微軟正黑體" pitchFamily="34" charset="-120"/>
              </a:rPr>
              <a:t>權限</a:t>
            </a:r>
            <a:endParaRPr lang="zh-TW" altLang="en-US" sz="4000" dirty="0"/>
          </a:p>
        </p:txBody>
      </p:sp>
      <p:sp>
        <p:nvSpPr>
          <p:cNvPr id="3" name="文字版面配置區 2"/>
          <p:cNvSpPr>
            <a:spLocks noGrp="1"/>
          </p:cNvSpPr>
          <p:nvPr>
            <p:ph type="body" idx="1"/>
          </p:nvPr>
        </p:nvSpPr>
        <p:spPr>
          <a:xfrm>
            <a:off x="385152" y="978385"/>
            <a:ext cx="8134350" cy="4071288"/>
          </a:xfrm>
        </p:spPr>
        <p:txBody>
          <a:bodyPr/>
          <a:lstStyle/>
          <a:p>
            <a:r>
              <a:rPr lang="en-US" altLang="zh-TW" sz="2000" dirty="0" smtClean="0"/>
              <a:t>36</a:t>
            </a:r>
            <a:r>
              <a:rPr lang="zh-TW" altLang="en-US" sz="2000" dirty="0" smtClean="0"/>
              <a:t>隻詐騙惡意程式最常使用的權限依序是</a:t>
            </a:r>
            <a:endParaRPr lang="en-US" altLang="zh-TW" sz="2000" dirty="0" smtClean="0"/>
          </a:p>
          <a:p>
            <a:pPr marL="800100" indent="-457200">
              <a:buFont typeface="+mj-lt"/>
              <a:buAutoNum type="arabicPeriod"/>
            </a:pPr>
            <a:r>
              <a:rPr lang="zh-TW" altLang="en-US" sz="2000" dirty="0">
                <a:solidFill>
                  <a:schemeClr val="accent2">
                    <a:lumMod val="75000"/>
                  </a:schemeClr>
                </a:solidFill>
              </a:rPr>
              <a:t>允許</a:t>
            </a:r>
            <a:r>
              <a:rPr lang="zh-TW" altLang="en-US" sz="2000" dirty="0" smtClean="0">
                <a:solidFill>
                  <a:schemeClr val="accent2">
                    <a:lumMod val="75000"/>
                  </a:schemeClr>
                </a:solidFill>
              </a:rPr>
              <a:t>程</a:t>
            </a:r>
            <a:r>
              <a:rPr lang="zh-TW" altLang="en-US" sz="2000" dirty="0">
                <a:solidFill>
                  <a:schemeClr val="accent2">
                    <a:lumMod val="75000"/>
                  </a:schemeClr>
                </a:solidFill>
              </a:rPr>
              <a:t>式</a:t>
            </a:r>
            <a:r>
              <a:rPr lang="zh-TW" altLang="en-US" sz="2000" dirty="0" smtClean="0">
                <a:solidFill>
                  <a:schemeClr val="accent2">
                    <a:lumMod val="75000"/>
                  </a:schemeClr>
                </a:solidFill>
              </a:rPr>
              <a:t>監控即將收到的簡訊 </a:t>
            </a:r>
            <a:r>
              <a:rPr lang="en-US" altLang="zh-TW" sz="2000" dirty="0" smtClean="0">
                <a:solidFill>
                  <a:schemeClr val="accent2">
                    <a:lumMod val="75000"/>
                  </a:schemeClr>
                </a:solidFill>
              </a:rPr>
              <a:t>: 36</a:t>
            </a:r>
            <a:r>
              <a:rPr lang="zh-TW" altLang="en-US" sz="2000" dirty="0" smtClean="0">
                <a:solidFill>
                  <a:schemeClr val="accent2">
                    <a:lumMod val="75000"/>
                  </a:schemeClr>
                </a:solidFill>
              </a:rPr>
              <a:t>次</a:t>
            </a:r>
            <a:endParaRPr lang="en-US" altLang="zh-TW" sz="2000" dirty="0" smtClean="0">
              <a:solidFill>
                <a:schemeClr val="accent2">
                  <a:lumMod val="75000"/>
                </a:schemeClr>
              </a:solidFill>
            </a:endParaRPr>
          </a:p>
          <a:p>
            <a:pPr marL="800100" indent="-457200">
              <a:buFont typeface="+mj-lt"/>
              <a:buAutoNum type="arabicPeriod"/>
            </a:pPr>
            <a:r>
              <a:rPr lang="zh-TW" altLang="en-US" sz="2000" dirty="0">
                <a:solidFill>
                  <a:schemeClr val="accent2">
                    <a:lumMod val="75000"/>
                  </a:schemeClr>
                </a:solidFill>
              </a:rPr>
              <a:t>允許程式發送</a:t>
            </a:r>
            <a:r>
              <a:rPr lang="zh-TW" altLang="en-US" sz="2000" dirty="0" smtClean="0">
                <a:solidFill>
                  <a:schemeClr val="accent2">
                    <a:lumMod val="75000"/>
                  </a:schemeClr>
                </a:solidFill>
              </a:rPr>
              <a:t>簡訊 </a:t>
            </a:r>
            <a:r>
              <a:rPr lang="en-US" altLang="zh-TW" sz="2000" dirty="0" smtClean="0">
                <a:solidFill>
                  <a:schemeClr val="accent2">
                    <a:lumMod val="75000"/>
                  </a:schemeClr>
                </a:solidFill>
              </a:rPr>
              <a:t>(</a:t>
            </a:r>
            <a:r>
              <a:rPr lang="zh-TW" altLang="en-US" sz="2000" dirty="0" smtClean="0">
                <a:solidFill>
                  <a:schemeClr val="accent2">
                    <a:lumMod val="75000"/>
                  </a:schemeClr>
                </a:solidFill>
              </a:rPr>
              <a:t>不需使用者介入</a:t>
            </a:r>
            <a:r>
              <a:rPr lang="en-US" altLang="zh-TW" sz="2000" dirty="0" smtClean="0">
                <a:solidFill>
                  <a:schemeClr val="accent2">
                    <a:lumMod val="75000"/>
                  </a:schemeClr>
                </a:solidFill>
              </a:rPr>
              <a:t>) : 36</a:t>
            </a:r>
            <a:r>
              <a:rPr lang="zh-TW" altLang="en-US" sz="2000" dirty="0" smtClean="0">
                <a:solidFill>
                  <a:schemeClr val="accent2">
                    <a:lumMod val="75000"/>
                  </a:schemeClr>
                </a:solidFill>
              </a:rPr>
              <a:t>次</a:t>
            </a:r>
            <a:endParaRPr lang="en-US" altLang="zh-TW" sz="2000" dirty="0" smtClean="0">
              <a:solidFill>
                <a:schemeClr val="accent2">
                  <a:lumMod val="75000"/>
                </a:schemeClr>
              </a:solidFill>
            </a:endParaRPr>
          </a:p>
          <a:p>
            <a:pPr marL="800100" indent="-457200">
              <a:buFont typeface="+mj-lt"/>
              <a:buAutoNum type="arabicPeriod"/>
            </a:pPr>
            <a:r>
              <a:rPr lang="zh-TW" altLang="en-US" sz="2000" dirty="0">
                <a:solidFill>
                  <a:srgbClr val="FF0000"/>
                </a:solidFill>
              </a:rPr>
              <a:t>允許程式使用網路</a:t>
            </a:r>
            <a:r>
              <a:rPr lang="zh-TW" altLang="en-US" sz="2000" dirty="0" smtClean="0">
                <a:solidFill>
                  <a:srgbClr val="FF0000"/>
                </a:solidFill>
              </a:rPr>
              <a:t>權限 </a:t>
            </a:r>
            <a:r>
              <a:rPr lang="en-US" altLang="zh-TW" sz="2000" dirty="0" smtClean="0">
                <a:solidFill>
                  <a:srgbClr val="FF0000"/>
                </a:solidFill>
              </a:rPr>
              <a:t>: 35</a:t>
            </a:r>
            <a:r>
              <a:rPr lang="zh-TW" altLang="en-US" sz="2000" dirty="0" smtClean="0">
                <a:solidFill>
                  <a:srgbClr val="FF0000"/>
                </a:solidFill>
              </a:rPr>
              <a:t>次</a:t>
            </a:r>
            <a:endParaRPr lang="en-US" altLang="zh-TW" sz="2000" dirty="0" smtClean="0">
              <a:solidFill>
                <a:srgbClr val="FF0000"/>
              </a:solidFill>
            </a:endParaRPr>
          </a:p>
          <a:p>
            <a:pPr marL="800100" indent="-457200">
              <a:buFont typeface="+mj-lt"/>
              <a:buAutoNum type="arabicPeriod"/>
            </a:pPr>
            <a:r>
              <a:rPr lang="zh-TW" altLang="en-US" sz="2000" dirty="0">
                <a:solidFill>
                  <a:srgbClr val="FF0000"/>
                </a:solidFill>
              </a:rPr>
              <a:t>允許程式讀取使用者聯絡人</a:t>
            </a:r>
            <a:r>
              <a:rPr lang="zh-TW" altLang="en-US" sz="2000" dirty="0" smtClean="0">
                <a:solidFill>
                  <a:srgbClr val="FF0000"/>
                </a:solidFill>
              </a:rPr>
              <a:t>資料 </a:t>
            </a:r>
            <a:r>
              <a:rPr lang="en-US" altLang="zh-TW" sz="2000" dirty="0" smtClean="0">
                <a:solidFill>
                  <a:srgbClr val="FF0000"/>
                </a:solidFill>
              </a:rPr>
              <a:t>: </a:t>
            </a:r>
            <a:r>
              <a:rPr lang="en-US" altLang="zh-TW" sz="2000" dirty="0">
                <a:solidFill>
                  <a:srgbClr val="FF0000"/>
                </a:solidFill>
              </a:rPr>
              <a:t>35</a:t>
            </a:r>
            <a:r>
              <a:rPr lang="zh-TW" altLang="en-US" sz="2000" dirty="0" smtClean="0">
                <a:solidFill>
                  <a:srgbClr val="FF0000"/>
                </a:solidFill>
              </a:rPr>
              <a:t>次</a:t>
            </a:r>
            <a:endParaRPr lang="en-US" altLang="zh-TW" sz="2000" dirty="0" smtClean="0">
              <a:solidFill>
                <a:srgbClr val="FF0000"/>
              </a:solidFill>
            </a:endParaRPr>
          </a:p>
          <a:p>
            <a:pPr marL="800100" indent="-457200">
              <a:buFont typeface="+mj-lt"/>
              <a:buAutoNum type="arabicPeriod"/>
            </a:pPr>
            <a:r>
              <a:rPr lang="zh-TW" altLang="en-US" sz="2000" dirty="0">
                <a:solidFill>
                  <a:srgbClr val="FF0000"/>
                </a:solidFill>
              </a:rPr>
              <a:t>允許</a:t>
            </a:r>
            <a:r>
              <a:rPr lang="zh-TW" altLang="en-US" sz="2000" dirty="0" smtClean="0">
                <a:solidFill>
                  <a:srgbClr val="FF0000"/>
                </a:solidFill>
              </a:rPr>
              <a:t>程式取得您</a:t>
            </a:r>
            <a:r>
              <a:rPr lang="zh-TW" altLang="en-US" sz="2000" dirty="0">
                <a:solidFill>
                  <a:srgbClr val="FF0000"/>
                </a:solidFill>
              </a:rPr>
              <a:t>的</a:t>
            </a:r>
            <a:r>
              <a:rPr lang="zh-TW" altLang="en-US" sz="2000" dirty="0" smtClean="0">
                <a:solidFill>
                  <a:srgbClr val="FF0000"/>
                </a:solidFill>
              </a:rPr>
              <a:t>電話號碼、用戶識別：</a:t>
            </a:r>
            <a:r>
              <a:rPr lang="en-US" altLang="zh-TW" sz="2000" dirty="0">
                <a:solidFill>
                  <a:srgbClr val="FF0000"/>
                </a:solidFill>
              </a:rPr>
              <a:t>35</a:t>
            </a:r>
            <a:r>
              <a:rPr lang="zh-TW" altLang="en-US" sz="2000" dirty="0" smtClean="0">
                <a:solidFill>
                  <a:srgbClr val="FF0000"/>
                </a:solidFill>
              </a:rPr>
              <a:t>次</a:t>
            </a:r>
            <a:endParaRPr lang="en-US" altLang="zh-TW" sz="2000" dirty="0" smtClean="0">
              <a:solidFill>
                <a:srgbClr val="FF0000"/>
              </a:solidFill>
            </a:endParaRPr>
          </a:p>
          <a:p>
            <a:pPr marL="800100" indent="-457200">
              <a:buFont typeface="+mj-lt"/>
              <a:buAutoNum type="arabicPeriod"/>
            </a:pPr>
            <a:r>
              <a:rPr lang="zh-TW" altLang="en-US" sz="2000" dirty="0">
                <a:solidFill>
                  <a:schemeClr val="tx1">
                    <a:lumMod val="50000"/>
                    <a:lumOff val="50000"/>
                  </a:schemeClr>
                </a:solidFill>
              </a:rPr>
              <a:t>允許程式</a:t>
            </a:r>
            <a:r>
              <a:rPr lang="zh-TW" altLang="en-US" sz="2000" dirty="0" smtClean="0">
                <a:solidFill>
                  <a:schemeClr val="tx1">
                    <a:lumMod val="50000"/>
                    <a:lumOff val="50000"/>
                  </a:schemeClr>
                </a:solidFill>
              </a:rPr>
              <a:t>開機</a:t>
            </a:r>
            <a:r>
              <a:rPr lang="zh-TW" altLang="en-US" sz="2000" dirty="0">
                <a:solidFill>
                  <a:schemeClr val="tx1">
                    <a:lumMod val="50000"/>
                    <a:lumOff val="50000"/>
                  </a:schemeClr>
                </a:solidFill>
              </a:rPr>
              <a:t>時自動</a:t>
            </a:r>
            <a:r>
              <a:rPr lang="zh-TW" altLang="en-US" sz="2000" dirty="0" smtClean="0">
                <a:solidFill>
                  <a:schemeClr val="tx1">
                    <a:lumMod val="50000"/>
                    <a:lumOff val="50000"/>
                  </a:schemeClr>
                </a:solidFill>
              </a:rPr>
              <a:t>啟動：</a:t>
            </a:r>
            <a:r>
              <a:rPr lang="en-US" altLang="zh-TW" sz="2000" dirty="0" smtClean="0">
                <a:solidFill>
                  <a:schemeClr val="tx1">
                    <a:lumMod val="50000"/>
                    <a:lumOff val="50000"/>
                  </a:schemeClr>
                </a:solidFill>
              </a:rPr>
              <a:t>34</a:t>
            </a:r>
            <a:r>
              <a:rPr lang="zh-TW" altLang="en-US" sz="2000" dirty="0" smtClean="0">
                <a:solidFill>
                  <a:schemeClr val="tx1">
                    <a:lumMod val="50000"/>
                    <a:lumOff val="50000"/>
                  </a:schemeClr>
                </a:solidFill>
              </a:rPr>
              <a:t>次</a:t>
            </a:r>
            <a:endParaRPr lang="en-US" altLang="zh-TW" sz="2000" dirty="0" smtClean="0">
              <a:solidFill>
                <a:schemeClr val="tx1">
                  <a:lumMod val="50000"/>
                  <a:lumOff val="50000"/>
                </a:schemeClr>
              </a:solidFill>
            </a:endParaRPr>
          </a:p>
          <a:p>
            <a:pPr marL="800100" indent="-457200">
              <a:buFont typeface="+mj-lt"/>
              <a:buAutoNum type="arabicPeriod"/>
            </a:pPr>
            <a:r>
              <a:rPr lang="zh-TW" altLang="en-US" sz="2000" dirty="0"/>
              <a:t>允許程式讀取</a:t>
            </a:r>
            <a:r>
              <a:rPr lang="zh-TW" altLang="en-US" sz="2000" dirty="0" smtClean="0"/>
              <a:t>簡訊：</a:t>
            </a:r>
            <a:r>
              <a:rPr lang="en-US" altLang="zh-TW" sz="2000" dirty="0" smtClean="0"/>
              <a:t>29</a:t>
            </a:r>
            <a:r>
              <a:rPr lang="zh-TW" altLang="en-US" sz="2000" dirty="0" smtClean="0"/>
              <a:t>次</a:t>
            </a:r>
            <a:endParaRPr lang="en-US" altLang="zh-TW" sz="2000" dirty="0" smtClean="0"/>
          </a:p>
          <a:p>
            <a:pPr marL="800100" indent="-457200">
              <a:buFont typeface="+mj-lt"/>
              <a:buAutoNum type="arabicPeriod"/>
            </a:pPr>
            <a:r>
              <a:rPr lang="zh-TW" altLang="en-US" sz="2000" dirty="0"/>
              <a:t>允許</a:t>
            </a:r>
            <a:r>
              <a:rPr lang="zh-TW" altLang="en-US" sz="2000" dirty="0" smtClean="0"/>
              <a:t>程式撰寫簡訊</a:t>
            </a:r>
            <a:r>
              <a:rPr lang="zh-TW" altLang="en-US" sz="2000" dirty="0"/>
              <a:t>：</a:t>
            </a:r>
            <a:r>
              <a:rPr lang="en-US" altLang="zh-TW" sz="2000" dirty="0"/>
              <a:t>29</a:t>
            </a:r>
            <a:r>
              <a:rPr lang="zh-TW" altLang="en-US" sz="2000" dirty="0"/>
              <a:t>次</a:t>
            </a:r>
            <a:endParaRPr lang="en-US" altLang="zh-TW" sz="2000" dirty="0"/>
          </a:p>
          <a:p>
            <a:pPr marL="800100" indent="-457200">
              <a:buFont typeface="+mj-lt"/>
              <a:buAutoNum type="arabicPeriod"/>
            </a:pPr>
            <a:r>
              <a:rPr lang="zh-TW" altLang="en-US" sz="2000" dirty="0" smtClean="0"/>
              <a:t>允許程式取得網路狀態</a:t>
            </a:r>
            <a:r>
              <a:rPr lang="zh-TW" altLang="en-US" sz="2000" dirty="0"/>
              <a:t>：</a:t>
            </a:r>
            <a:r>
              <a:rPr lang="en-US" altLang="zh-TW" sz="2000" dirty="0" smtClean="0"/>
              <a:t>22</a:t>
            </a:r>
            <a:r>
              <a:rPr lang="zh-TW" altLang="en-US" sz="2000" dirty="0" smtClean="0"/>
              <a:t>次</a:t>
            </a:r>
            <a:endParaRPr lang="en-US" altLang="zh-TW" sz="2000" dirty="0" smtClean="0"/>
          </a:p>
          <a:p>
            <a:pPr marL="800100" indent="-457200">
              <a:buFont typeface="+mj-lt"/>
              <a:buAutoNum type="arabicPeriod"/>
            </a:pPr>
            <a:r>
              <a:rPr lang="zh-TW" altLang="en-US" sz="2000" dirty="0" smtClean="0"/>
              <a:t>允許程式不</a:t>
            </a:r>
            <a:r>
              <a:rPr lang="zh-TW" altLang="en-US" sz="2000" dirty="0"/>
              <a:t>需</a:t>
            </a:r>
            <a:r>
              <a:rPr lang="zh-TW" altLang="en-US" sz="2000" dirty="0" smtClean="0"/>
              <a:t>透過使用者</a:t>
            </a:r>
            <a:r>
              <a:rPr lang="zh-TW" altLang="en-US" sz="2000" dirty="0"/>
              <a:t>界</a:t>
            </a:r>
            <a:r>
              <a:rPr lang="zh-TW" altLang="en-US" sz="2000" dirty="0" smtClean="0"/>
              <a:t>面確認即可撥號</a:t>
            </a:r>
            <a:r>
              <a:rPr lang="zh-TW" altLang="en-US" sz="2000" dirty="0"/>
              <a:t>：</a:t>
            </a:r>
            <a:r>
              <a:rPr lang="en-US" altLang="zh-TW" sz="2000" dirty="0"/>
              <a:t>22</a:t>
            </a:r>
            <a:r>
              <a:rPr lang="zh-TW" altLang="en-US" sz="2000" dirty="0" smtClean="0"/>
              <a:t>次</a:t>
            </a:r>
            <a:endParaRPr lang="en-US" altLang="zh-TW" dirty="0"/>
          </a:p>
          <a:p>
            <a:pPr marL="1200150" lvl="1" indent="-457200">
              <a:buFont typeface="+mj-lt"/>
              <a:buAutoNum type="arabicPeriod"/>
            </a:pPr>
            <a:endParaRPr lang="en-US" altLang="zh-TW" dirty="0"/>
          </a:p>
          <a:p>
            <a:pPr marL="1200150" lvl="1" indent="-457200">
              <a:buFont typeface="+mj-lt"/>
              <a:buAutoNum type="arabicPeriod"/>
            </a:pPr>
            <a:endParaRPr lang="en-US" altLang="zh-TW" dirty="0"/>
          </a:p>
          <a:p>
            <a:pPr marL="1200150" lvl="1" indent="-457200">
              <a:buFont typeface="+mj-lt"/>
              <a:buAutoNum type="arabicPeriod"/>
            </a:pPr>
            <a:endParaRPr lang="en-US" altLang="zh-TW" dirty="0" smtClean="0"/>
          </a:p>
          <a:p>
            <a:pPr marL="1200150" lvl="1" indent="-457200">
              <a:buFont typeface="+mj-lt"/>
              <a:buAutoNum type="arabicPeriod"/>
            </a:pPr>
            <a:endParaRPr lang="zh-TW" altLang="en-US" dirty="0"/>
          </a:p>
        </p:txBody>
      </p:sp>
      <p:graphicFrame>
        <p:nvGraphicFramePr>
          <p:cNvPr id="4" name="圖表 3"/>
          <p:cNvGraphicFramePr>
            <a:graphicFrameLocks/>
          </p:cNvGraphicFramePr>
          <p:nvPr>
            <p:extLst>
              <p:ext uri="{D42A27DB-BD31-4B8C-83A1-F6EECF244321}">
                <p14:modId xmlns="" xmlns:p14="http://schemas.microsoft.com/office/powerpoint/2010/main" val="1673105661"/>
              </p:ext>
            </p:extLst>
          </p:nvPr>
        </p:nvGraphicFramePr>
        <p:xfrm>
          <a:off x="813936" y="4910792"/>
          <a:ext cx="7128792" cy="1656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3026655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a:latin typeface="微軟正黑體" pitchFamily="34" charset="-120"/>
                <a:ea typeface="微軟正黑體" pitchFamily="34" charset="-120"/>
              </a:rPr>
              <a:t>惡意</a:t>
            </a:r>
            <a:r>
              <a:rPr lang="zh-TW" altLang="en-US" sz="4000" dirty="0" smtClean="0">
                <a:latin typeface="微軟正黑體" pitchFamily="34" charset="-120"/>
                <a:ea typeface="微軟正黑體" pitchFamily="34" charset="-120"/>
              </a:rPr>
              <a:t>程式</a:t>
            </a:r>
            <a:r>
              <a:rPr lang="zh-TW" altLang="en-US" sz="4000" dirty="0">
                <a:latin typeface="微軟正黑體" pitchFamily="34" charset="-120"/>
                <a:ea typeface="微軟正黑體" pitchFamily="34" charset="-120"/>
              </a:rPr>
              <a:t>綜合</a:t>
            </a:r>
            <a:r>
              <a:rPr lang="zh-TW" altLang="en-US" sz="4000" dirty="0" smtClean="0">
                <a:latin typeface="微軟正黑體" pitchFamily="34" charset="-120"/>
                <a:ea typeface="微軟正黑體" pitchFamily="34" charset="-120"/>
              </a:rPr>
              <a:t>分析：使用</a:t>
            </a:r>
            <a:r>
              <a:rPr lang="en-US" altLang="zh-TW" sz="4000" dirty="0" smtClean="0">
                <a:latin typeface="微軟正黑體" pitchFamily="34" charset="-120"/>
                <a:ea typeface="微軟正黑體" pitchFamily="34" charset="-120"/>
              </a:rPr>
              <a:t>API</a:t>
            </a:r>
            <a:endParaRPr lang="zh-TW" altLang="en-US" sz="4000" dirty="0"/>
          </a:p>
        </p:txBody>
      </p:sp>
      <p:sp>
        <p:nvSpPr>
          <p:cNvPr id="3" name="文字版面配置區 2"/>
          <p:cNvSpPr>
            <a:spLocks noGrp="1"/>
          </p:cNvSpPr>
          <p:nvPr>
            <p:ph type="body" idx="1"/>
          </p:nvPr>
        </p:nvSpPr>
        <p:spPr>
          <a:xfrm>
            <a:off x="16656" y="1196752"/>
            <a:ext cx="8134350" cy="4752975"/>
          </a:xfrm>
        </p:spPr>
        <p:txBody>
          <a:bodyPr/>
          <a:lstStyle/>
          <a:p>
            <a:r>
              <a:rPr lang="en-US" altLang="zh-TW" dirty="0" smtClean="0"/>
              <a:t>36</a:t>
            </a:r>
            <a:r>
              <a:rPr lang="zh-TW" altLang="en-US" dirty="0" smtClean="0"/>
              <a:t>隻詐騙惡意程式最</a:t>
            </a:r>
            <a:r>
              <a:rPr lang="zh-TW" altLang="en-US" dirty="0"/>
              <a:t>常使用</a:t>
            </a:r>
            <a:r>
              <a:rPr lang="zh-TW" altLang="en-US" dirty="0" smtClean="0"/>
              <a:t>的</a:t>
            </a:r>
            <a:r>
              <a:rPr lang="en-US" altLang="zh-TW" dirty="0" smtClean="0"/>
              <a:t>API</a:t>
            </a:r>
            <a:r>
              <a:rPr lang="zh-TW" altLang="en-US" dirty="0" smtClean="0"/>
              <a:t>依序</a:t>
            </a:r>
            <a:r>
              <a:rPr lang="zh-TW" altLang="en-US" dirty="0"/>
              <a:t>是</a:t>
            </a:r>
            <a:endParaRPr lang="en-US" altLang="zh-TW" dirty="0"/>
          </a:p>
          <a:p>
            <a:pPr marL="800100" indent="-457200">
              <a:buFont typeface="+mj-lt"/>
              <a:buAutoNum type="arabicPeriod"/>
            </a:pPr>
            <a:r>
              <a:rPr lang="zh-TW" altLang="en-US" dirty="0" smtClean="0">
                <a:solidFill>
                  <a:schemeClr val="accent2">
                    <a:lumMod val="75000"/>
                  </a:schemeClr>
                </a:solidFill>
              </a:rPr>
              <a:t>取得簡訊管理者的實例：</a:t>
            </a:r>
            <a:r>
              <a:rPr lang="en-US" altLang="zh-TW" dirty="0" smtClean="0">
                <a:solidFill>
                  <a:schemeClr val="accent2">
                    <a:lumMod val="75000"/>
                  </a:schemeClr>
                </a:solidFill>
              </a:rPr>
              <a:t>34</a:t>
            </a:r>
            <a:r>
              <a:rPr lang="zh-TW" altLang="en-US" dirty="0" smtClean="0">
                <a:solidFill>
                  <a:schemeClr val="accent2">
                    <a:lumMod val="75000"/>
                  </a:schemeClr>
                </a:solidFill>
              </a:rPr>
              <a:t>次</a:t>
            </a:r>
            <a:endParaRPr lang="en-US" altLang="zh-TW" dirty="0" smtClean="0">
              <a:solidFill>
                <a:schemeClr val="accent2">
                  <a:lumMod val="75000"/>
                </a:schemeClr>
              </a:solidFill>
            </a:endParaRPr>
          </a:p>
          <a:p>
            <a:pPr marL="800100" indent="-457200">
              <a:buFont typeface="+mj-lt"/>
              <a:buAutoNum type="arabicPeriod"/>
            </a:pPr>
            <a:r>
              <a:rPr lang="zh-TW" altLang="en-US" dirty="0" smtClean="0">
                <a:solidFill>
                  <a:schemeClr val="accent2">
                    <a:lumMod val="75000"/>
                  </a:schemeClr>
                </a:solidFill>
              </a:rPr>
              <a:t>傳送</a:t>
            </a:r>
            <a:r>
              <a:rPr lang="en-US" altLang="zh-TW" dirty="0" smtClean="0">
                <a:solidFill>
                  <a:schemeClr val="accent2">
                    <a:lumMod val="75000"/>
                  </a:schemeClr>
                </a:solidFill>
              </a:rPr>
              <a:t>SMS</a:t>
            </a:r>
            <a:r>
              <a:rPr lang="zh-TW" altLang="en-US" dirty="0" smtClean="0">
                <a:solidFill>
                  <a:schemeClr val="accent2">
                    <a:lumMod val="75000"/>
                  </a:schemeClr>
                </a:solidFill>
              </a:rPr>
              <a:t>簡訊：</a:t>
            </a:r>
            <a:r>
              <a:rPr lang="en-US" altLang="zh-TW" dirty="0" smtClean="0">
                <a:solidFill>
                  <a:schemeClr val="accent2">
                    <a:lumMod val="75000"/>
                  </a:schemeClr>
                </a:solidFill>
              </a:rPr>
              <a:t>34</a:t>
            </a:r>
            <a:r>
              <a:rPr lang="zh-TW" altLang="en-US" dirty="0" smtClean="0">
                <a:solidFill>
                  <a:schemeClr val="accent2">
                    <a:lumMod val="75000"/>
                  </a:schemeClr>
                </a:solidFill>
              </a:rPr>
              <a:t>次</a:t>
            </a:r>
            <a:endParaRPr lang="en-US" altLang="zh-TW" dirty="0" smtClean="0">
              <a:solidFill>
                <a:schemeClr val="accent2">
                  <a:lumMod val="75000"/>
                </a:schemeClr>
              </a:solidFill>
            </a:endParaRPr>
          </a:p>
          <a:p>
            <a:pPr marL="800100" indent="-457200">
              <a:buFont typeface="+mj-lt"/>
              <a:buAutoNum type="arabicPeriod"/>
            </a:pPr>
            <a:r>
              <a:rPr lang="zh-TW" altLang="en-US" dirty="0">
                <a:solidFill>
                  <a:schemeClr val="tx2">
                    <a:lumMod val="75000"/>
                  </a:schemeClr>
                </a:solidFill>
              </a:rPr>
              <a:t>執行預設</a:t>
            </a:r>
            <a:r>
              <a:rPr lang="zh-TW" altLang="en-US" dirty="0" smtClean="0">
                <a:solidFill>
                  <a:schemeClr val="tx2">
                    <a:lumMod val="75000"/>
                  </a:schemeClr>
                </a:solidFill>
              </a:rPr>
              <a:t>的</a:t>
            </a:r>
            <a:r>
              <a:rPr lang="en-US" altLang="zh-TW" dirty="0" err="1" smtClean="0">
                <a:solidFill>
                  <a:schemeClr val="tx2">
                    <a:lumMod val="75000"/>
                  </a:schemeClr>
                </a:solidFill>
              </a:rPr>
              <a:t>HttpClient</a:t>
            </a:r>
            <a:r>
              <a:rPr lang="zh-TW" altLang="en-US" dirty="0" smtClean="0">
                <a:solidFill>
                  <a:schemeClr val="tx2">
                    <a:lumMod val="75000"/>
                  </a:schemeClr>
                </a:solidFill>
              </a:rPr>
              <a:t>：</a:t>
            </a:r>
            <a:r>
              <a:rPr lang="en-US" altLang="zh-TW" dirty="0" smtClean="0">
                <a:solidFill>
                  <a:schemeClr val="tx2">
                    <a:lumMod val="75000"/>
                  </a:schemeClr>
                </a:solidFill>
              </a:rPr>
              <a:t>31</a:t>
            </a:r>
            <a:r>
              <a:rPr lang="zh-TW" altLang="en-US" dirty="0" smtClean="0">
                <a:solidFill>
                  <a:schemeClr val="tx2">
                    <a:lumMod val="75000"/>
                  </a:schemeClr>
                </a:solidFill>
              </a:rPr>
              <a:t>次</a:t>
            </a:r>
            <a:endParaRPr lang="en-US" altLang="zh-TW" dirty="0" smtClean="0">
              <a:solidFill>
                <a:schemeClr val="tx2">
                  <a:lumMod val="75000"/>
                </a:schemeClr>
              </a:solidFill>
            </a:endParaRPr>
          </a:p>
          <a:p>
            <a:pPr marL="800100" indent="-457200">
              <a:buFont typeface="+mj-lt"/>
              <a:buAutoNum type="arabicPeriod"/>
            </a:pPr>
            <a:r>
              <a:rPr lang="zh-TW" altLang="en-US" dirty="0">
                <a:solidFill>
                  <a:schemeClr val="tx2">
                    <a:lumMod val="75000"/>
                  </a:schemeClr>
                </a:solidFill>
              </a:rPr>
              <a:t>取得裝置</a:t>
            </a:r>
            <a:r>
              <a:rPr lang="zh-TW" altLang="en-US" dirty="0" smtClean="0">
                <a:solidFill>
                  <a:schemeClr val="tx2">
                    <a:lumMod val="75000"/>
                  </a:schemeClr>
                </a:solidFill>
              </a:rPr>
              <a:t>唯一值：</a:t>
            </a:r>
            <a:r>
              <a:rPr lang="en-US" altLang="zh-TW" dirty="0" smtClean="0">
                <a:solidFill>
                  <a:schemeClr val="tx2">
                    <a:lumMod val="75000"/>
                  </a:schemeClr>
                </a:solidFill>
              </a:rPr>
              <a:t>29</a:t>
            </a:r>
            <a:r>
              <a:rPr lang="zh-TW" altLang="en-US" dirty="0" smtClean="0">
                <a:solidFill>
                  <a:schemeClr val="tx2">
                    <a:lumMod val="75000"/>
                  </a:schemeClr>
                </a:solidFill>
              </a:rPr>
              <a:t>次</a:t>
            </a:r>
            <a:endParaRPr lang="en-US" altLang="zh-TW" dirty="0" smtClean="0">
              <a:solidFill>
                <a:schemeClr val="tx2">
                  <a:lumMod val="75000"/>
                </a:schemeClr>
              </a:solidFill>
            </a:endParaRPr>
          </a:p>
          <a:p>
            <a:pPr marL="800100" indent="-457200">
              <a:buFont typeface="+mj-lt"/>
              <a:buAutoNum type="arabicPeriod"/>
            </a:pPr>
            <a:r>
              <a:rPr lang="zh-TW" altLang="en-US" dirty="0" smtClean="0"/>
              <a:t>取得</a:t>
            </a:r>
            <a:r>
              <a:rPr lang="zh-TW" altLang="en-US" dirty="0"/>
              <a:t>網路連線</a:t>
            </a:r>
            <a:r>
              <a:rPr lang="zh-TW" altLang="en-US" dirty="0" smtClean="0"/>
              <a:t>狀態：</a:t>
            </a:r>
            <a:r>
              <a:rPr lang="en-US" altLang="zh-TW" dirty="0" smtClean="0"/>
              <a:t>22</a:t>
            </a:r>
            <a:r>
              <a:rPr lang="zh-TW" altLang="en-US" dirty="0" smtClean="0"/>
              <a:t>次</a:t>
            </a:r>
            <a:endParaRPr lang="en-US" altLang="zh-TW" dirty="0"/>
          </a:p>
          <a:p>
            <a:pPr marL="800100" indent="-457200">
              <a:buFont typeface="+mj-lt"/>
              <a:buAutoNum type="arabicPeriod"/>
            </a:pPr>
            <a:r>
              <a:rPr lang="zh-TW" altLang="en-US" dirty="0" smtClean="0"/>
              <a:t>取得</a:t>
            </a:r>
            <a:r>
              <a:rPr lang="en-US" altLang="zh-TW" dirty="0" smtClean="0"/>
              <a:t>SIM</a:t>
            </a:r>
            <a:r>
              <a:rPr lang="zh-TW" altLang="en-US" dirty="0" smtClean="0"/>
              <a:t>卡序號：</a:t>
            </a:r>
            <a:r>
              <a:rPr lang="en-US" altLang="zh-TW" dirty="0" smtClean="0"/>
              <a:t>21</a:t>
            </a:r>
            <a:r>
              <a:rPr lang="zh-TW" altLang="en-US" dirty="0" smtClean="0"/>
              <a:t>次</a:t>
            </a:r>
            <a:endParaRPr lang="en-US" altLang="zh-TW" dirty="0"/>
          </a:p>
          <a:p>
            <a:pPr marL="800100" indent="-457200">
              <a:buFont typeface="+mj-lt"/>
              <a:buAutoNum type="arabicPeriod"/>
            </a:pPr>
            <a:r>
              <a:rPr lang="zh-TW" altLang="en-US" dirty="0" smtClean="0"/>
              <a:t>取得目前使用網路狀態：</a:t>
            </a:r>
            <a:r>
              <a:rPr lang="en-US" altLang="zh-TW" dirty="0" smtClean="0"/>
              <a:t>21</a:t>
            </a:r>
            <a:r>
              <a:rPr lang="zh-TW" altLang="en-US" dirty="0" smtClean="0"/>
              <a:t>次</a:t>
            </a:r>
            <a:endParaRPr lang="en-US" altLang="zh-TW" dirty="0"/>
          </a:p>
          <a:p>
            <a:pPr marL="800100" indent="-457200">
              <a:buFont typeface="+mj-lt"/>
              <a:buAutoNum type="arabicPeriod"/>
            </a:pPr>
            <a:r>
              <a:rPr lang="zh-TW" altLang="en-US" dirty="0" smtClean="0"/>
              <a:t>取得電源管理資訊：</a:t>
            </a:r>
            <a:r>
              <a:rPr lang="en-US" altLang="zh-TW" dirty="0" smtClean="0"/>
              <a:t>21</a:t>
            </a:r>
            <a:r>
              <a:rPr lang="zh-TW" altLang="en-US" dirty="0" smtClean="0"/>
              <a:t>次</a:t>
            </a:r>
            <a:endParaRPr lang="en-US" altLang="zh-TW" dirty="0" smtClean="0"/>
          </a:p>
          <a:p>
            <a:pPr marL="800100" indent="-457200">
              <a:buFont typeface="+mj-lt"/>
              <a:buAutoNum type="arabicPeriod"/>
            </a:pPr>
            <a:r>
              <a:rPr lang="zh-TW" altLang="en-US" dirty="0" smtClean="0"/>
              <a:t>判斷目前使用</a:t>
            </a:r>
            <a:r>
              <a:rPr lang="zh-TW" altLang="en-US" dirty="0"/>
              <a:t>的</a:t>
            </a:r>
            <a:r>
              <a:rPr lang="zh-TW" altLang="en-US" dirty="0" smtClean="0"/>
              <a:t>網路是否計量：</a:t>
            </a:r>
            <a:r>
              <a:rPr lang="en-US" altLang="zh-TW" dirty="0" smtClean="0"/>
              <a:t>20</a:t>
            </a:r>
            <a:r>
              <a:rPr lang="zh-TW" altLang="en-US" dirty="0" smtClean="0"/>
              <a:t>次</a:t>
            </a:r>
            <a:endParaRPr lang="en-US" altLang="zh-TW" dirty="0" smtClean="0"/>
          </a:p>
          <a:p>
            <a:pPr marL="800100" indent="-457200">
              <a:buFont typeface="+mj-lt"/>
              <a:buAutoNum type="arabicPeriod"/>
            </a:pPr>
            <a:r>
              <a:rPr lang="zh-TW" altLang="en-US" dirty="0" smtClean="0"/>
              <a:t>取得手機號碼：</a:t>
            </a:r>
            <a:r>
              <a:rPr lang="en-US" altLang="zh-TW" dirty="0" smtClean="0"/>
              <a:t>16</a:t>
            </a:r>
            <a:r>
              <a:rPr lang="zh-TW" altLang="en-US" dirty="0" smtClean="0"/>
              <a:t>次</a:t>
            </a:r>
            <a:endParaRPr lang="en-US" altLang="zh-TW" dirty="0"/>
          </a:p>
          <a:p>
            <a:pPr marL="800100" indent="-457200">
              <a:buFont typeface="+mj-lt"/>
              <a:buAutoNum type="arabicPeriod"/>
            </a:pPr>
            <a:endParaRPr lang="en-US" altLang="zh-TW" dirty="0"/>
          </a:p>
          <a:p>
            <a:pPr marL="1200150" lvl="1" indent="-457200">
              <a:buFont typeface="+mj-lt"/>
              <a:buAutoNum type="arabicPeriod"/>
            </a:pPr>
            <a:endParaRPr lang="en-US" altLang="zh-TW" dirty="0"/>
          </a:p>
          <a:p>
            <a:pPr marL="1200150" lvl="1" indent="-457200">
              <a:buFont typeface="+mj-lt"/>
              <a:buAutoNum type="arabicPeriod"/>
            </a:pPr>
            <a:endParaRPr lang="en-US" altLang="zh-TW" dirty="0"/>
          </a:p>
          <a:p>
            <a:endParaRPr lang="zh-TW" altLang="en-US" dirty="0"/>
          </a:p>
        </p:txBody>
      </p:sp>
      <p:graphicFrame>
        <p:nvGraphicFramePr>
          <p:cNvPr id="4" name="圖表 3"/>
          <p:cNvGraphicFramePr>
            <a:graphicFrameLocks/>
          </p:cNvGraphicFramePr>
          <p:nvPr>
            <p:extLst>
              <p:ext uri="{D42A27DB-BD31-4B8C-83A1-F6EECF244321}">
                <p14:modId xmlns="" xmlns:p14="http://schemas.microsoft.com/office/powerpoint/2010/main" val="1419619664"/>
              </p:ext>
            </p:extLst>
          </p:nvPr>
        </p:nvGraphicFramePr>
        <p:xfrm>
          <a:off x="4932040" y="1296366"/>
          <a:ext cx="4032448" cy="25646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 xmlns:p14="http://schemas.microsoft.com/office/powerpoint/2010/main" val="34574974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71879" y="114300"/>
            <a:ext cx="7706568" cy="790575"/>
          </a:xfrm>
        </p:spPr>
        <p:txBody>
          <a:bodyPr/>
          <a:lstStyle/>
          <a:p>
            <a:r>
              <a:rPr lang="zh-TW" altLang="en-US" sz="3600" dirty="0">
                <a:latin typeface="微軟正黑體" pitchFamily="34" charset="-120"/>
                <a:ea typeface="微軟正黑體" pitchFamily="34" charset="-120"/>
              </a:rPr>
              <a:t>惡意</a:t>
            </a:r>
            <a:r>
              <a:rPr lang="zh-TW" altLang="en-US" sz="3600" dirty="0" smtClean="0">
                <a:latin typeface="微軟正黑體" pitchFamily="34" charset="-120"/>
                <a:ea typeface="微軟正黑體" pitchFamily="34" charset="-120"/>
              </a:rPr>
              <a:t>程式</a:t>
            </a:r>
            <a:r>
              <a:rPr lang="zh-TW" altLang="en-US" sz="3600" dirty="0">
                <a:latin typeface="微軟正黑體" pitchFamily="34" charset="-120"/>
                <a:ea typeface="微軟正黑體" pitchFamily="34" charset="-120"/>
              </a:rPr>
              <a:t>綜合</a:t>
            </a:r>
            <a:r>
              <a:rPr lang="zh-TW" altLang="en-US" sz="3600" dirty="0" smtClean="0">
                <a:latin typeface="微軟正黑體" pitchFamily="34" charset="-120"/>
                <a:ea typeface="微軟正黑體" pitchFamily="34" charset="-120"/>
              </a:rPr>
              <a:t>分析：惡意連線網址</a:t>
            </a:r>
            <a:endParaRPr lang="zh-TW" altLang="en-US" sz="3600" dirty="0">
              <a:latin typeface="微軟正黑體" pitchFamily="34" charset="-120"/>
              <a:ea typeface="微軟正黑體" pitchFamily="34" charset="-120"/>
            </a:endParaRPr>
          </a:p>
        </p:txBody>
      </p:sp>
      <p:pic>
        <p:nvPicPr>
          <p:cNvPr id="1029" name="Picture 5"/>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7461" y="2276872"/>
            <a:ext cx="4210050" cy="35814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4427984" y="1340768"/>
            <a:ext cx="4191000" cy="505777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115963" y="6034355"/>
            <a:ext cx="4156496" cy="728376"/>
          </a:xfrm>
          <a:prstGeom prst="rect">
            <a:avLst/>
          </a:prstGeom>
          <a:ln/>
        </p:spPr>
        <p:style>
          <a:lnRef idx="2">
            <a:schemeClr val="dk1">
              <a:shade val="50000"/>
            </a:schemeClr>
          </a:lnRef>
          <a:fillRef idx="1">
            <a:schemeClr val="dk1"/>
          </a:fillRef>
          <a:effectRef idx="0">
            <a:schemeClr val="dk1"/>
          </a:effectRef>
          <a:fontRef idx="minor">
            <a:schemeClr val="lt1"/>
          </a:fontRef>
        </p:style>
      </p:pic>
      <p:cxnSp>
        <p:nvCxnSpPr>
          <p:cNvPr id="4" name="直線單箭頭接點 3"/>
          <p:cNvCxnSpPr/>
          <p:nvPr/>
        </p:nvCxnSpPr>
        <p:spPr>
          <a:xfrm flipH="1" flipV="1">
            <a:off x="1763688" y="5589240"/>
            <a:ext cx="144016" cy="44511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文字方塊 4"/>
          <p:cNvSpPr txBox="1"/>
          <p:nvPr/>
        </p:nvSpPr>
        <p:spPr>
          <a:xfrm>
            <a:off x="404445" y="1412776"/>
            <a:ext cx="3716082" cy="400110"/>
          </a:xfrm>
          <a:prstGeom prst="rect">
            <a:avLst/>
          </a:prstGeom>
          <a:solidFill>
            <a:srgbClr val="C00000"/>
          </a:solidFill>
        </p:spPr>
        <p:style>
          <a:lnRef idx="3">
            <a:schemeClr val="lt1"/>
          </a:lnRef>
          <a:fillRef idx="1">
            <a:schemeClr val="accent1"/>
          </a:fillRef>
          <a:effectRef idx="1">
            <a:schemeClr val="accent1"/>
          </a:effectRef>
          <a:fontRef idx="minor">
            <a:schemeClr val="lt1"/>
          </a:fontRef>
        </p:style>
        <p:txBody>
          <a:bodyPr wrap="none" rtlCol="0">
            <a:spAutoFit/>
          </a:bodyPr>
          <a:lstStyle/>
          <a:p>
            <a:r>
              <a:rPr lang="zh-TW" altLang="en-US" sz="2000" dirty="0" smtClean="0">
                <a:latin typeface="微軟正黑體" pitchFamily="34" charset="-120"/>
                <a:ea typeface="微軟正黑體" pitchFamily="34" charset="-120"/>
              </a:rPr>
              <a:t>幾乎所有惡意網址的</a:t>
            </a:r>
            <a:r>
              <a:rPr lang="en-US" altLang="zh-TW" sz="2000" dirty="0" smtClean="0">
                <a:latin typeface="微軟正黑體" pitchFamily="34" charset="-120"/>
                <a:ea typeface="微軟正黑體" pitchFamily="34" charset="-120"/>
              </a:rPr>
              <a:t>IP</a:t>
            </a:r>
            <a:r>
              <a:rPr lang="zh-TW" altLang="en-US" sz="2000" dirty="0" smtClean="0">
                <a:latin typeface="微軟正黑體" pitchFamily="34" charset="-120"/>
                <a:ea typeface="微軟正黑體" pitchFamily="34" charset="-120"/>
              </a:rPr>
              <a:t>都在境外</a:t>
            </a:r>
            <a:endParaRPr lang="zh-TW" altLang="en-US" sz="2000" dirty="0">
              <a:latin typeface="微軟正黑體" pitchFamily="34" charset="-120"/>
              <a:ea typeface="微軟正黑體" pitchFamily="34" charset="-120"/>
            </a:endParaRPr>
          </a:p>
        </p:txBody>
      </p:sp>
    </p:spTree>
    <p:extLst>
      <p:ext uri="{BB962C8B-B14F-4D97-AF65-F5344CB8AC3E}">
        <p14:creationId xmlns="" xmlns:p14="http://schemas.microsoft.com/office/powerpoint/2010/main" val="1483840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79388" y="115888"/>
            <a:ext cx="7218939" cy="792162"/>
          </a:xfrm>
        </p:spPr>
        <p:txBody>
          <a:bodyPr/>
          <a:lstStyle/>
          <a:p>
            <a:r>
              <a:rPr lang="zh-TW" altLang="en-US" sz="3600" dirty="0" smtClean="0"/>
              <a:t>手機惡意程式檢測系統</a:t>
            </a:r>
            <a:r>
              <a:rPr lang="en-US" altLang="zh-TW" sz="3600" dirty="0" smtClean="0"/>
              <a:t>(</a:t>
            </a:r>
            <a:r>
              <a:rPr lang="zh-TW" altLang="en-US" sz="3600" dirty="0" smtClean="0"/>
              <a:t>實驗階段</a:t>
            </a:r>
            <a:r>
              <a:rPr lang="en-US" altLang="zh-TW" sz="3600" dirty="0" smtClean="0"/>
              <a:t>)</a:t>
            </a:r>
            <a:endParaRPr lang="zh-TW" altLang="en-US" sz="3600" dirty="0"/>
          </a:p>
        </p:txBody>
      </p:sp>
      <p:pic>
        <p:nvPicPr>
          <p:cNvPr id="1026" name="Picture 2" descr="D:\99_Unclassification\icon_list\TL_analyis.png"/>
          <p:cNvPicPr>
            <a:picLocks noGrp="1" noChangeAspect="1" noChangeArrowheads="1"/>
          </p:cNvPicPr>
          <p:nvPr>
            <p:ph idx="1"/>
          </p:nvPr>
        </p:nvPicPr>
        <p:blipFill>
          <a:blip r:embed="rId3" cstate="print"/>
          <a:srcRect r="22768" b="76649"/>
          <a:stretch>
            <a:fillRect/>
          </a:stretch>
        </p:blipFill>
        <p:spPr bwMode="auto">
          <a:xfrm>
            <a:off x="202706" y="4928579"/>
            <a:ext cx="4088739" cy="1087757"/>
          </a:xfrm>
          <a:prstGeom prst="rect">
            <a:avLst/>
          </a:prstGeom>
          <a:noFill/>
          <a:ln>
            <a:solidFill>
              <a:schemeClr val="tx1"/>
            </a:solidFill>
          </a:ln>
        </p:spPr>
      </p:pic>
      <p:pic>
        <p:nvPicPr>
          <p:cNvPr id="1027" name="Picture 3"/>
          <p:cNvPicPr>
            <a:picLocks noChangeAspect="1" noChangeArrowheads="1"/>
          </p:cNvPicPr>
          <p:nvPr/>
        </p:nvPicPr>
        <p:blipFill>
          <a:blip r:embed="rId4" cstate="print"/>
          <a:srcRect l="7139" t="22302" r="30263" b="10007"/>
          <a:stretch>
            <a:fillRect/>
          </a:stretch>
        </p:blipFill>
        <p:spPr bwMode="auto">
          <a:xfrm>
            <a:off x="234500" y="1059873"/>
            <a:ext cx="4067336" cy="3740728"/>
          </a:xfrm>
          <a:prstGeom prst="rect">
            <a:avLst/>
          </a:prstGeom>
          <a:noFill/>
          <a:ln w="9525">
            <a:solidFill>
              <a:schemeClr val="tx1"/>
            </a:solidFill>
            <a:miter lim="800000"/>
            <a:headEnd/>
            <a:tailEnd/>
          </a:ln>
        </p:spPr>
      </p:pic>
      <p:sp>
        <p:nvSpPr>
          <p:cNvPr id="6" name="內容版面配置區 2"/>
          <p:cNvSpPr txBox="1">
            <a:spLocks/>
          </p:cNvSpPr>
          <p:nvPr/>
        </p:nvSpPr>
        <p:spPr bwMode="gray">
          <a:xfrm>
            <a:off x="4627000" y="1578139"/>
            <a:ext cx="4241229" cy="36760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3200" b="1" kern="0" dirty="0" smtClean="0">
                <a:solidFill>
                  <a:srgbClr val="161616"/>
                </a:solidFill>
                <a:latin typeface="微軟正黑體" pitchFamily="34" charset="-120"/>
                <a:ea typeface="微軟正黑體" pitchFamily="34" charset="-120"/>
              </a:rPr>
              <a:t>利用現有分析結果建立</a:t>
            </a:r>
            <a:r>
              <a:rPr kumimoji="0" lang="zh-TW" altLang="en-US" sz="3200" b="1" kern="0" dirty="0" smtClean="0">
                <a:solidFill>
                  <a:srgbClr val="FF0000"/>
                </a:solidFill>
                <a:latin typeface="微軟正黑體" pitchFamily="34" charset="-120"/>
                <a:ea typeface="微軟正黑體" pitchFamily="34" charset="-120"/>
              </a:rPr>
              <a:t>檢測</a:t>
            </a:r>
            <a:r>
              <a:rPr kumimoji="0" lang="zh-TW" altLang="en-US" sz="3200" b="1" kern="0" dirty="0" smtClean="0">
                <a:solidFill>
                  <a:srgbClr val="161616"/>
                </a:solidFill>
                <a:latin typeface="微軟正黑體" pitchFamily="34" charset="-120"/>
                <a:ea typeface="微軟正黑體" pitchFamily="34" charset="-120"/>
              </a:rPr>
              <a:t>與</a:t>
            </a:r>
            <a:r>
              <a:rPr kumimoji="0" lang="zh-TW" altLang="en-US" sz="3200" b="1" kern="0" dirty="0" smtClean="0">
                <a:solidFill>
                  <a:srgbClr val="FF0000"/>
                </a:solidFill>
                <a:latin typeface="微軟正黑體" pitchFamily="34" charset="-120"/>
                <a:ea typeface="微軟正黑體" pitchFamily="34" charset="-120"/>
              </a:rPr>
              <a:t>分群</a:t>
            </a:r>
            <a:r>
              <a:rPr kumimoji="0" lang="zh-TW" altLang="en-US" sz="3200" b="1" kern="0" dirty="0" smtClean="0">
                <a:solidFill>
                  <a:srgbClr val="161616"/>
                </a:solidFill>
                <a:latin typeface="微軟正黑體" pitchFamily="34" charset="-120"/>
                <a:ea typeface="微軟正黑體" pitchFamily="34" charset="-120"/>
              </a:rPr>
              <a:t>關聯規則</a:t>
            </a:r>
            <a:endParaRPr kumimoji="0" lang="en-US" altLang="zh-TW" sz="3200" b="1" kern="0" dirty="0" smtClean="0">
              <a:solidFill>
                <a:srgbClr val="161616"/>
              </a:solidFill>
              <a:latin typeface="微軟正黑體" pitchFamily="34" charset="-120"/>
              <a:ea typeface="微軟正黑體" pitchFamily="34" charset="-120"/>
            </a:endParaRPr>
          </a:p>
          <a:p>
            <a:pPr marL="800100" lvl="1" indent="-342900">
              <a:spcBef>
                <a:spcPct val="20000"/>
              </a:spcBef>
              <a:buClr>
                <a:schemeClr val="tx2"/>
              </a:buClr>
              <a:buFont typeface="Wingdings" pitchFamily="2" charset="2"/>
              <a:buChar char="Ø"/>
            </a:pPr>
            <a:r>
              <a:rPr kumimoji="0" lang="zh-TW" altLang="en-US" sz="2400" b="1" kern="0" dirty="0" smtClean="0">
                <a:solidFill>
                  <a:srgbClr val="161616"/>
                </a:solidFill>
                <a:latin typeface="微軟正黑體" pitchFamily="34" charset="-120"/>
                <a:ea typeface="微軟正黑體" pitchFamily="34" charset="-120"/>
              </a:rPr>
              <a:t>允許的權限</a:t>
            </a:r>
            <a:endParaRPr kumimoji="0" lang="en-US" altLang="zh-TW" sz="2400" b="1" kern="0" dirty="0" smtClean="0">
              <a:solidFill>
                <a:srgbClr val="161616"/>
              </a:solidFill>
              <a:latin typeface="微軟正黑體" pitchFamily="34" charset="-120"/>
              <a:ea typeface="微軟正黑體" pitchFamily="34" charset="-120"/>
            </a:endParaRPr>
          </a:p>
          <a:p>
            <a:pPr marL="800100" lvl="1" indent="-342900">
              <a:spcBef>
                <a:spcPct val="20000"/>
              </a:spcBef>
              <a:buClr>
                <a:schemeClr val="tx2"/>
              </a:buClr>
              <a:buFont typeface="Wingdings" pitchFamily="2" charset="2"/>
              <a:buChar char="Ø"/>
            </a:pPr>
            <a:r>
              <a:rPr kumimoji="0" lang="zh-TW" altLang="en-US" sz="2400" b="1" kern="0" dirty="0" smtClean="0">
                <a:solidFill>
                  <a:srgbClr val="161616"/>
                </a:solidFill>
                <a:latin typeface="微軟正黑體" pitchFamily="34" charset="-120"/>
                <a:ea typeface="微軟正黑體" pitchFamily="34" charset="-120"/>
              </a:rPr>
              <a:t>使用的</a:t>
            </a:r>
            <a:r>
              <a:rPr kumimoji="0" lang="en-US" altLang="zh-TW" sz="2400" b="1" kern="0" dirty="0" smtClean="0">
                <a:solidFill>
                  <a:srgbClr val="161616"/>
                </a:solidFill>
                <a:latin typeface="微軟正黑體" pitchFamily="34" charset="-120"/>
                <a:ea typeface="微軟正黑體" pitchFamily="34" charset="-120"/>
              </a:rPr>
              <a:t>API</a:t>
            </a:r>
          </a:p>
          <a:p>
            <a:pPr marL="800100" lvl="1" indent="-342900">
              <a:spcBef>
                <a:spcPct val="20000"/>
              </a:spcBef>
              <a:buClr>
                <a:schemeClr val="tx2"/>
              </a:buClr>
              <a:buFont typeface="Wingdings" pitchFamily="2" charset="2"/>
              <a:buChar char="Ø"/>
            </a:pPr>
            <a:r>
              <a:rPr kumimoji="0" lang="zh-TW" altLang="en-US" sz="2400" b="1" kern="0" dirty="0" smtClean="0">
                <a:solidFill>
                  <a:srgbClr val="161616"/>
                </a:solidFill>
                <a:latin typeface="微軟正黑體" pitchFamily="34" charset="-120"/>
                <a:ea typeface="微軟正黑體" pitchFamily="34" charset="-120"/>
              </a:rPr>
              <a:t>中繼站</a:t>
            </a:r>
            <a:r>
              <a:rPr kumimoji="0" lang="en-US" altLang="zh-TW" sz="2400" b="1" kern="0" dirty="0" smtClean="0">
                <a:solidFill>
                  <a:srgbClr val="161616"/>
                </a:solidFill>
                <a:latin typeface="微軟正黑體" pitchFamily="34" charset="-120"/>
                <a:ea typeface="微軟正黑體" pitchFamily="34" charset="-120"/>
              </a:rPr>
              <a:t>Domain/IP</a:t>
            </a:r>
          </a:p>
          <a:p>
            <a:pPr marL="800100" lvl="1" indent="-342900">
              <a:spcBef>
                <a:spcPct val="20000"/>
              </a:spcBef>
              <a:buClr>
                <a:schemeClr val="tx2"/>
              </a:buClr>
              <a:buFont typeface="Wingdings" pitchFamily="2" charset="2"/>
              <a:buChar char="Ø"/>
            </a:pPr>
            <a:r>
              <a:rPr kumimoji="0" lang="zh-TW" altLang="en-US" sz="2400" b="1" kern="0" dirty="0" smtClean="0">
                <a:solidFill>
                  <a:srgbClr val="161616"/>
                </a:solidFill>
                <a:latin typeface="微軟正黑體" pitchFamily="34" charset="-120"/>
                <a:ea typeface="微軟正黑體" pitchFamily="34" charset="-120"/>
              </a:rPr>
              <a:t>字串特徵</a:t>
            </a:r>
            <a:endParaRPr kumimoji="0" lang="en-US" altLang="zh-TW" sz="2400" b="1" kern="0" dirty="0" smtClean="0">
              <a:solidFill>
                <a:srgbClr val="161616"/>
              </a:solidFill>
              <a:latin typeface="微軟正黑體" pitchFamily="34" charset="-120"/>
              <a:ea typeface="微軟正黑體" pitchFamily="34" charset="-12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smtClean="0"/>
              <a:t>此檢測方式的優缺點評估</a:t>
            </a:r>
            <a:endParaRPr lang="zh-TW" altLang="en-US" sz="4000" dirty="0"/>
          </a:p>
        </p:txBody>
      </p:sp>
      <p:sp>
        <p:nvSpPr>
          <p:cNvPr id="3" name="內容版面配置區 2"/>
          <p:cNvSpPr>
            <a:spLocks noGrp="1"/>
          </p:cNvSpPr>
          <p:nvPr>
            <p:ph idx="1"/>
          </p:nvPr>
        </p:nvSpPr>
        <p:spPr>
          <a:xfrm>
            <a:off x="539750" y="1196975"/>
            <a:ext cx="8135938" cy="4347481"/>
          </a:xfrm>
        </p:spPr>
        <p:txBody>
          <a:bodyPr/>
          <a:lstStyle/>
          <a:p>
            <a:r>
              <a:rPr lang="zh-TW" altLang="en-US" sz="3200" dirty="0" smtClean="0"/>
              <a:t>優點：</a:t>
            </a:r>
            <a:endParaRPr lang="en-US" altLang="zh-TW" sz="3200" dirty="0" smtClean="0"/>
          </a:p>
          <a:p>
            <a:pPr lvl="1"/>
            <a:r>
              <a:rPr lang="zh-TW" altLang="en-US" sz="2800" dirty="0" smtClean="0"/>
              <a:t>分析快速</a:t>
            </a:r>
            <a:endParaRPr lang="en-US" altLang="zh-TW" sz="2800" dirty="0" smtClean="0"/>
          </a:p>
          <a:p>
            <a:pPr lvl="1"/>
            <a:r>
              <a:rPr lang="zh-TW" altLang="en-US" sz="2800" dirty="0" smtClean="0"/>
              <a:t>可偵測行為類似</a:t>
            </a:r>
            <a:r>
              <a:rPr lang="zh-TW" altLang="en-US" sz="2800" dirty="0" smtClean="0"/>
              <a:t>之惡意程式變種</a:t>
            </a:r>
            <a:endParaRPr lang="en-US" altLang="zh-TW" sz="2800" dirty="0" smtClean="0"/>
          </a:p>
          <a:p>
            <a:pPr lvl="1"/>
            <a:r>
              <a:rPr lang="zh-TW" altLang="en-US" sz="2800" dirty="0" smtClean="0"/>
              <a:t>彌補動態分析的不足 </a:t>
            </a:r>
            <a:r>
              <a:rPr lang="en-US" altLang="zh-TW" sz="2800" dirty="0" smtClean="0"/>
              <a:t>: </a:t>
            </a:r>
            <a:r>
              <a:rPr lang="zh-TW" altLang="en-US" sz="2800" dirty="0" smtClean="0"/>
              <a:t>耗時、模擬器偵測類型惡意程式</a:t>
            </a:r>
            <a:r>
              <a:rPr lang="en-US" altLang="zh-TW" sz="2800" dirty="0" smtClean="0"/>
              <a:t>, </a:t>
            </a:r>
            <a:r>
              <a:rPr lang="zh-TW" altLang="en-US" sz="2800" dirty="0" smtClean="0"/>
              <a:t> 時間邏輯炸彈</a:t>
            </a:r>
            <a:endParaRPr lang="en-US" altLang="zh-TW" sz="2800" dirty="0" smtClean="0"/>
          </a:p>
          <a:p>
            <a:r>
              <a:rPr lang="zh-TW" altLang="en-US" sz="3000" dirty="0" smtClean="0"/>
              <a:t>缺點：</a:t>
            </a:r>
            <a:endParaRPr lang="en-US" altLang="zh-TW" sz="3000" dirty="0" smtClean="0"/>
          </a:p>
          <a:p>
            <a:pPr lvl="1"/>
            <a:r>
              <a:rPr lang="zh-TW" altLang="en-US" sz="2800" dirty="0" smtClean="0"/>
              <a:t>誤判率</a:t>
            </a:r>
            <a:r>
              <a:rPr lang="en-US" altLang="zh-TW" sz="2800" dirty="0" smtClean="0"/>
              <a:t>(false positive)</a:t>
            </a:r>
          </a:p>
          <a:p>
            <a:pPr lvl="1"/>
            <a:r>
              <a:rPr lang="zh-TW" altLang="en-US" sz="2800" dirty="0" smtClean="0"/>
              <a:t>程式碼</a:t>
            </a:r>
            <a:r>
              <a:rPr lang="zh-TW" altLang="en-US" sz="2800" dirty="0" smtClean="0"/>
              <a:t>混淆技術影響分析</a:t>
            </a:r>
            <a:endParaRPr lang="en-US" altLang="zh-TW" sz="2800" dirty="0" smtClean="0"/>
          </a:p>
          <a:p>
            <a:pPr lvl="1">
              <a:buNone/>
            </a:pPr>
            <a:endParaRPr lang="zh-TW" alt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smtClean="0"/>
              <a:t>防分析機制：模擬器偵測</a:t>
            </a:r>
            <a:endParaRPr lang="zh-TW" altLang="en-US" sz="4000" dirty="0"/>
          </a:p>
        </p:txBody>
      </p:sp>
      <p:pic>
        <p:nvPicPr>
          <p:cNvPr id="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516467" y="901184"/>
            <a:ext cx="5774864" cy="504056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6" name="圓角矩形 5"/>
          <p:cNvSpPr/>
          <p:nvPr/>
        </p:nvSpPr>
        <p:spPr>
          <a:xfrm>
            <a:off x="1835696" y="4693332"/>
            <a:ext cx="5184576" cy="607876"/>
          </a:xfrm>
          <a:prstGeom prst="roundRect">
            <a:avLst>
              <a:gd name="adj" fmla="val 10620"/>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 xmlns:p14="http://schemas.microsoft.com/office/powerpoint/2010/main" val="20143589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smtClean="0"/>
              <a:t>防分析機制：程式碼加殼</a:t>
            </a:r>
            <a:endParaRPr lang="zh-TW" altLang="en-US" sz="4000" dirty="0"/>
          </a:p>
        </p:txBody>
      </p:sp>
      <p:pic>
        <p:nvPicPr>
          <p:cNvPr id="2051" name="Picture 3"/>
          <p:cNvPicPr>
            <a:picLocks noChangeAspect="1" noChangeArrowheads="1"/>
          </p:cNvPicPr>
          <p:nvPr/>
        </p:nvPicPr>
        <p:blipFill>
          <a:blip r:embed="rId2" cstate="print"/>
          <a:srcRect/>
          <a:stretch>
            <a:fillRect/>
          </a:stretch>
        </p:blipFill>
        <p:spPr bwMode="auto">
          <a:xfrm>
            <a:off x="488088" y="1170161"/>
            <a:ext cx="8233304" cy="4859936"/>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z="4000" dirty="0" smtClean="0"/>
              <a:t>防分析機制：程式碼混淆</a:t>
            </a:r>
            <a:endParaRPr lang="zh-TW" altLang="en-US" sz="4000"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1112043" y="1215510"/>
            <a:ext cx="6932205" cy="45404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app</a:t>
            </a:r>
            <a:r>
              <a:rPr lang="zh-TW" altLang="en-US" dirty="0" smtClean="0"/>
              <a:t>安全檢測</a:t>
            </a:r>
            <a:endParaRPr lang="zh-TW" altLang="en-US" dirty="0"/>
          </a:p>
        </p:txBody>
      </p:sp>
      <p:pic>
        <p:nvPicPr>
          <p:cNvPr id="4" name="內容版面配置區 3" descr="rotten_apple.png"/>
          <p:cNvPicPr>
            <a:picLocks noGrp="1" noChangeAspect="1"/>
          </p:cNvPicPr>
          <p:nvPr>
            <p:ph idx="1"/>
          </p:nvPr>
        </p:nvPicPr>
        <p:blipFill>
          <a:blip r:embed="rId2" cstate="print"/>
          <a:stretch>
            <a:fillRect/>
          </a:stretch>
        </p:blipFill>
        <p:spPr>
          <a:xfrm>
            <a:off x="3083655" y="1974532"/>
            <a:ext cx="3048128" cy="3197861"/>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OWASP Mobile Project</a:t>
            </a:r>
            <a:endParaRPr lang="zh-TW" altLang="en-US" sz="4000" dirty="0"/>
          </a:p>
        </p:txBody>
      </p:sp>
      <p:sp>
        <p:nvSpPr>
          <p:cNvPr id="3" name="內容版面配置區 2"/>
          <p:cNvSpPr>
            <a:spLocks noGrp="1"/>
          </p:cNvSpPr>
          <p:nvPr>
            <p:ph idx="1"/>
          </p:nvPr>
        </p:nvSpPr>
        <p:spPr>
          <a:xfrm>
            <a:off x="539750" y="1196975"/>
            <a:ext cx="8135938" cy="863837"/>
          </a:xfrm>
        </p:spPr>
        <p:txBody>
          <a:bodyPr/>
          <a:lstStyle/>
          <a:p>
            <a:r>
              <a:rPr lang="en-US" altLang="zh-TW" dirty="0" smtClean="0"/>
              <a:t>OWASP Mobile Top 10 risks</a:t>
            </a:r>
            <a:endParaRPr lang="zh-TW" altLang="en-US" dirty="0"/>
          </a:p>
        </p:txBody>
      </p:sp>
      <p:pic>
        <p:nvPicPr>
          <p:cNvPr id="14338" name="Picture 2" descr="https://www.owasp.org/images/thumb/a/ac/2014-01-26_20-23-29.png/550px-2014-01-26_20-23-29.png"/>
          <p:cNvPicPr>
            <a:picLocks noChangeAspect="1" noChangeArrowheads="1"/>
          </p:cNvPicPr>
          <p:nvPr/>
        </p:nvPicPr>
        <p:blipFill>
          <a:blip r:embed="rId3" cstate="print"/>
          <a:srcRect l="3009" t="2167" r="3055" b="2752"/>
          <a:stretch>
            <a:fillRect/>
          </a:stretch>
        </p:blipFill>
        <p:spPr bwMode="auto">
          <a:xfrm>
            <a:off x="280690" y="1787857"/>
            <a:ext cx="8551583" cy="4244454"/>
          </a:xfrm>
          <a:prstGeom prst="rect">
            <a:avLst/>
          </a:prstGeom>
          <a:noFill/>
        </p:spPr>
      </p:pic>
      <p:sp>
        <p:nvSpPr>
          <p:cNvPr id="6" name="矩形 5"/>
          <p:cNvSpPr/>
          <p:nvPr/>
        </p:nvSpPr>
        <p:spPr bwMode="auto">
          <a:xfrm>
            <a:off x="2410691" y="2836718"/>
            <a:ext cx="2088573" cy="10287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7" name="矩形 6"/>
          <p:cNvSpPr/>
          <p:nvPr/>
        </p:nvSpPr>
        <p:spPr bwMode="auto">
          <a:xfrm>
            <a:off x="4634346" y="3958936"/>
            <a:ext cx="2088573" cy="10287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8" name="矩形 7"/>
          <p:cNvSpPr/>
          <p:nvPr/>
        </p:nvSpPr>
        <p:spPr bwMode="auto">
          <a:xfrm>
            <a:off x="4655127" y="5039590"/>
            <a:ext cx="2067792" cy="997528"/>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矩形 111"/>
          <p:cNvSpPr/>
          <p:nvPr/>
        </p:nvSpPr>
        <p:spPr bwMode="auto">
          <a:xfrm>
            <a:off x="329422" y="1620982"/>
            <a:ext cx="3886200" cy="4384963"/>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kumimoji="0" lang="en-US" altLang="zh-TW" sz="2000" b="1" i="0" u="none" strike="noStrike" cap="none" normalizeH="0" baseline="0" dirty="0" smtClean="0">
                <a:ln>
                  <a:noFill/>
                </a:ln>
                <a:solidFill>
                  <a:schemeClr val="tx1"/>
                </a:solidFill>
                <a:effectLst/>
                <a:latin typeface="微軟正黑體" pitchFamily="34" charset="-120"/>
                <a:ea typeface="微軟正黑體" pitchFamily="34" charset="-120"/>
              </a:rPr>
              <a:t>app</a:t>
            </a:r>
            <a:r>
              <a:rPr kumimoji="0" lang="zh-TW" altLang="en-US" sz="2000" b="1" dirty="0" smtClean="0">
                <a:latin typeface="微軟正黑體" pitchFamily="34" charset="-120"/>
                <a:ea typeface="微軟正黑體" pitchFamily="34" charset="-120"/>
              </a:rPr>
              <a:t>惡意程式</a:t>
            </a:r>
            <a:r>
              <a:rPr kumimoji="0" lang="zh-TW" altLang="en-US" sz="2000" b="1" i="0" u="none" strike="noStrike" cap="none" normalizeH="0" baseline="0" dirty="0" smtClean="0">
                <a:ln>
                  <a:noFill/>
                </a:ln>
                <a:solidFill>
                  <a:schemeClr val="tx1"/>
                </a:solidFill>
                <a:effectLst/>
                <a:latin typeface="微軟正黑體" pitchFamily="34" charset="-120"/>
                <a:ea typeface="微軟正黑體" pitchFamily="34" charset="-120"/>
              </a:rPr>
              <a:t>分析</a:t>
            </a:r>
          </a:p>
        </p:txBody>
      </p:sp>
      <p:sp>
        <p:nvSpPr>
          <p:cNvPr id="2" name="標題 1"/>
          <p:cNvSpPr>
            <a:spLocks noGrp="1"/>
          </p:cNvSpPr>
          <p:nvPr>
            <p:ph type="title"/>
          </p:nvPr>
        </p:nvSpPr>
        <p:spPr/>
        <p:txBody>
          <a:bodyPr/>
          <a:lstStyle/>
          <a:p>
            <a:r>
              <a:rPr lang="en-US" altLang="zh-TW" sz="4000" dirty="0" smtClean="0"/>
              <a:t>App</a:t>
            </a:r>
            <a:r>
              <a:rPr lang="zh-TW" altLang="en-US" sz="4000" dirty="0" smtClean="0"/>
              <a:t>檢測盤根錯節</a:t>
            </a:r>
            <a:endParaRPr lang="zh-TW" altLang="en-US" sz="4000" dirty="0"/>
          </a:p>
        </p:txBody>
      </p:sp>
      <p:grpSp>
        <p:nvGrpSpPr>
          <p:cNvPr id="116" name="群組 115"/>
          <p:cNvGrpSpPr/>
          <p:nvPr/>
        </p:nvGrpSpPr>
        <p:grpSpPr>
          <a:xfrm>
            <a:off x="4830651" y="1641764"/>
            <a:ext cx="3886200" cy="4384963"/>
            <a:chOff x="4707081" y="1641764"/>
            <a:chExt cx="3886200" cy="4384963"/>
          </a:xfrm>
        </p:grpSpPr>
        <p:sp>
          <p:nvSpPr>
            <p:cNvPr id="113" name="矩形 112"/>
            <p:cNvSpPr/>
            <p:nvPr/>
          </p:nvSpPr>
          <p:spPr bwMode="auto">
            <a:xfrm>
              <a:off x="4707081" y="1641764"/>
              <a:ext cx="3886200" cy="4384963"/>
            </a:xfrm>
            <a:prstGeom prst="rect">
              <a:avLst/>
            </a:prstGeom>
            <a:solidFill>
              <a:schemeClr val="bg2">
                <a:lumMod val="9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smtClean="0">
                  <a:ln>
                    <a:noFill/>
                  </a:ln>
                  <a:solidFill>
                    <a:schemeClr val="tx1"/>
                  </a:solidFill>
                  <a:effectLst/>
                  <a:latin typeface="微軟正黑體" pitchFamily="34" charset="-120"/>
                  <a:ea typeface="微軟正黑體" pitchFamily="34" charset="-120"/>
                </a:rPr>
                <a:t>app</a:t>
              </a:r>
              <a:r>
                <a:rPr kumimoji="0" lang="zh-TW" altLang="en-US" sz="2000" b="1" i="0" u="none" strike="noStrike" cap="none" normalizeH="0" baseline="0" dirty="0" smtClean="0">
                  <a:ln>
                    <a:noFill/>
                  </a:ln>
                  <a:solidFill>
                    <a:schemeClr val="tx1"/>
                  </a:solidFill>
                  <a:effectLst/>
                  <a:latin typeface="微軟正黑體" pitchFamily="34" charset="-120"/>
                  <a:ea typeface="微軟正黑體" pitchFamily="34" charset="-120"/>
                </a:rPr>
                <a:t>安全檢測</a:t>
              </a:r>
            </a:p>
          </p:txBody>
        </p:sp>
        <p:sp>
          <p:nvSpPr>
            <p:cNvPr id="59" name="橢圓 58"/>
            <p:cNvSpPr/>
            <p:nvPr/>
          </p:nvSpPr>
          <p:spPr bwMode="auto">
            <a:xfrm>
              <a:off x="6103385" y="2441868"/>
              <a:ext cx="298004" cy="27446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0" name="橢圓 59"/>
            <p:cNvSpPr/>
            <p:nvPr/>
          </p:nvSpPr>
          <p:spPr bwMode="auto">
            <a:xfrm>
              <a:off x="5395628" y="3119960"/>
              <a:ext cx="279378" cy="242177"/>
            </a:xfrm>
            <a:prstGeom prst="ellipse">
              <a:avLst/>
            </a:prstGeom>
            <a:solidFill>
              <a:schemeClr val="tx2">
                <a:lumMod val="60000"/>
                <a:lumOff val="40000"/>
              </a:schemeClr>
            </a:solidFill>
            <a:ln w="9525" cap="flat" cmpd="sng" algn="ctr">
              <a:solidFill>
                <a:schemeClr val="tx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1" name="橢圓 60"/>
            <p:cNvSpPr/>
            <p:nvPr/>
          </p:nvSpPr>
          <p:spPr bwMode="auto">
            <a:xfrm>
              <a:off x="6103385" y="3119960"/>
              <a:ext cx="279378" cy="24217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2" name="橢圓 61"/>
            <p:cNvSpPr/>
            <p:nvPr/>
          </p:nvSpPr>
          <p:spPr bwMode="auto">
            <a:xfrm>
              <a:off x="6755267" y="3119960"/>
              <a:ext cx="279378" cy="24217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3" name="橢圓 62"/>
            <p:cNvSpPr/>
            <p:nvPr/>
          </p:nvSpPr>
          <p:spPr bwMode="auto">
            <a:xfrm>
              <a:off x="5060372" y="4508427"/>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64" name="肘形接點 63"/>
            <p:cNvCxnSpPr>
              <a:stCxn id="59" idx="4"/>
              <a:endCxn id="60" idx="0"/>
            </p:cNvCxnSpPr>
            <p:nvPr/>
          </p:nvCxnSpPr>
          <p:spPr bwMode="auto">
            <a:xfrm rot="5400000">
              <a:off x="5692042" y="2559612"/>
              <a:ext cx="403624" cy="717071"/>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cxnSp>
          <p:nvCxnSpPr>
            <p:cNvPr id="65" name="肘形接點 64"/>
            <p:cNvCxnSpPr>
              <a:stCxn id="59" idx="4"/>
              <a:endCxn id="62" idx="0"/>
            </p:cNvCxnSpPr>
            <p:nvPr/>
          </p:nvCxnSpPr>
          <p:spPr bwMode="auto">
            <a:xfrm rot="16200000" flipH="1">
              <a:off x="6371861" y="2596863"/>
              <a:ext cx="403624" cy="642568"/>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sp>
          <p:nvSpPr>
            <p:cNvPr id="66" name="橢圓 65"/>
            <p:cNvSpPr/>
            <p:nvPr/>
          </p:nvSpPr>
          <p:spPr bwMode="auto">
            <a:xfrm>
              <a:off x="5395628" y="3814200"/>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67" name="直線單箭頭接點 66"/>
            <p:cNvCxnSpPr>
              <a:stCxn id="60" idx="4"/>
              <a:endCxn id="66" idx="0"/>
            </p:cNvCxnSpPr>
            <p:nvPr/>
          </p:nvCxnSpPr>
          <p:spPr bwMode="auto">
            <a:xfrm>
              <a:off x="5535317" y="3362137"/>
              <a:ext cx="0" cy="4520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68" name="橢圓 67"/>
            <p:cNvSpPr/>
            <p:nvPr/>
          </p:nvSpPr>
          <p:spPr bwMode="auto">
            <a:xfrm>
              <a:off x="5824005" y="4508427"/>
              <a:ext cx="279378" cy="24217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9" name="橢圓 68"/>
            <p:cNvSpPr/>
            <p:nvPr/>
          </p:nvSpPr>
          <p:spPr bwMode="auto">
            <a:xfrm>
              <a:off x="5060372" y="5202664"/>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70" name="肘形接點 69"/>
            <p:cNvCxnSpPr>
              <a:stCxn id="66" idx="4"/>
              <a:endCxn id="68" idx="0"/>
            </p:cNvCxnSpPr>
            <p:nvPr/>
          </p:nvCxnSpPr>
          <p:spPr bwMode="auto">
            <a:xfrm rot="16200000" flipH="1">
              <a:off x="5523480" y="4068213"/>
              <a:ext cx="452051" cy="428377"/>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cxnSp>
          <p:nvCxnSpPr>
            <p:cNvPr id="71" name="直線單箭頭接點 70"/>
            <p:cNvCxnSpPr>
              <a:stCxn id="63" idx="4"/>
              <a:endCxn id="69" idx="0"/>
            </p:cNvCxnSpPr>
            <p:nvPr/>
          </p:nvCxnSpPr>
          <p:spPr bwMode="auto">
            <a:xfrm>
              <a:off x="5200061" y="4750604"/>
              <a:ext cx="0" cy="45206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2" name="直線單箭頭接點 71"/>
            <p:cNvCxnSpPr>
              <a:stCxn id="59" idx="4"/>
              <a:endCxn id="61" idx="0"/>
            </p:cNvCxnSpPr>
            <p:nvPr/>
          </p:nvCxnSpPr>
          <p:spPr bwMode="auto">
            <a:xfrm flipH="1">
              <a:off x="6243075" y="2716335"/>
              <a:ext cx="9314" cy="40362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3" name="肘形接點 72"/>
            <p:cNvCxnSpPr>
              <a:stCxn id="66" idx="4"/>
              <a:endCxn id="63" idx="0"/>
            </p:cNvCxnSpPr>
            <p:nvPr/>
          </p:nvCxnSpPr>
          <p:spPr bwMode="auto">
            <a:xfrm rot="5400000">
              <a:off x="5141664" y="4114774"/>
              <a:ext cx="452051" cy="335256"/>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sp>
          <p:nvSpPr>
            <p:cNvPr id="83" name="橢圓 82"/>
            <p:cNvSpPr/>
            <p:nvPr/>
          </p:nvSpPr>
          <p:spPr bwMode="auto">
            <a:xfrm>
              <a:off x="6192981" y="4518818"/>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84" name="橢圓 83"/>
            <p:cNvSpPr/>
            <p:nvPr/>
          </p:nvSpPr>
          <p:spPr bwMode="auto">
            <a:xfrm>
              <a:off x="6528237" y="3824591"/>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85" name="橢圓 84"/>
            <p:cNvSpPr/>
            <p:nvPr/>
          </p:nvSpPr>
          <p:spPr bwMode="auto">
            <a:xfrm>
              <a:off x="6956614" y="4518818"/>
              <a:ext cx="279378" cy="24217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86" name="肘形接點 85"/>
            <p:cNvCxnSpPr>
              <a:stCxn id="84" idx="4"/>
              <a:endCxn id="85" idx="0"/>
            </p:cNvCxnSpPr>
            <p:nvPr/>
          </p:nvCxnSpPr>
          <p:spPr bwMode="auto">
            <a:xfrm rot="16200000" flipH="1">
              <a:off x="6656089" y="4078604"/>
              <a:ext cx="452051" cy="428377"/>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cxnSp>
          <p:nvCxnSpPr>
            <p:cNvPr id="87" name="肘形接點 86"/>
            <p:cNvCxnSpPr>
              <a:stCxn id="84" idx="4"/>
              <a:endCxn id="83" idx="0"/>
            </p:cNvCxnSpPr>
            <p:nvPr/>
          </p:nvCxnSpPr>
          <p:spPr bwMode="auto">
            <a:xfrm rot="5400000">
              <a:off x="6274273" y="4125165"/>
              <a:ext cx="452051" cy="335256"/>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cxnSp>
          <p:nvCxnSpPr>
            <p:cNvPr id="89" name="肘形接點 88"/>
            <p:cNvCxnSpPr>
              <a:stCxn id="61" idx="4"/>
              <a:endCxn id="84" idx="0"/>
            </p:cNvCxnSpPr>
            <p:nvPr/>
          </p:nvCxnSpPr>
          <p:spPr bwMode="auto">
            <a:xfrm rot="16200000" flipH="1">
              <a:off x="6224273" y="3380938"/>
              <a:ext cx="462454" cy="424852"/>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sp>
          <p:nvSpPr>
            <p:cNvPr id="93" name="橢圓 92"/>
            <p:cNvSpPr/>
            <p:nvPr/>
          </p:nvSpPr>
          <p:spPr bwMode="auto">
            <a:xfrm>
              <a:off x="7411465" y="3824591"/>
              <a:ext cx="279378" cy="242177"/>
            </a:xfrm>
            <a:prstGeom prst="ellipse">
              <a:avLst/>
            </a:prstGeom>
            <a:solidFill>
              <a:schemeClr val="tx2">
                <a:lumMod val="60000"/>
                <a:lumOff val="40000"/>
              </a:schemeClr>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95" name="肘形接點 94"/>
            <p:cNvCxnSpPr>
              <a:stCxn id="61" idx="4"/>
              <a:endCxn id="93" idx="0"/>
            </p:cNvCxnSpPr>
            <p:nvPr/>
          </p:nvCxnSpPr>
          <p:spPr bwMode="auto">
            <a:xfrm rot="16200000" flipH="1">
              <a:off x="6665887" y="2939324"/>
              <a:ext cx="462454" cy="130808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sp>
          <p:nvSpPr>
            <p:cNvPr id="97" name="橢圓 96"/>
            <p:cNvSpPr/>
            <p:nvPr/>
          </p:nvSpPr>
          <p:spPr bwMode="auto">
            <a:xfrm>
              <a:off x="8064526" y="3119960"/>
              <a:ext cx="279378" cy="242177"/>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101" name="直線接點 100"/>
            <p:cNvCxnSpPr/>
            <p:nvPr/>
          </p:nvCxnSpPr>
          <p:spPr bwMode="auto">
            <a:xfrm>
              <a:off x="7211291" y="3210795"/>
              <a:ext cx="696191" cy="0"/>
            </a:xfrm>
            <a:prstGeom prst="line">
              <a:avLst/>
            </a:prstGeom>
            <a:solidFill>
              <a:schemeClr val="accent1"/>
            </a:solidFill>
            <a:ln w="38100" cap="flat" cmpd="sng" algn="ctr">
              <a:solidFill>
                <a:schemeClr val="tx1"/>
              </a:solidFill>
              <a:prstDash val="sysDot"/>
              <a:round/>
              <a:headEnd type="none" w="med" len="med"/>
              <a:tailEnd type="none" w="med" len="med"/>
            </a:ln>
            <a:effectLst/>
          </p:spPr>
        </p:cxnSp>
        <p:cxnSp>
          <p:nvCxnSpPr>
            <p:cNvPr id="102" name="肘形接點 101"/>
            <p:cNvCxnSpPr>
              <a:stCxn id="59" idx="4"/>
              <a:endCxn id="97" idx="0"/>
            </p:cNvCxnSpPr>
            <p:nvPr/>
          </p:nvCxnSpPr>
          <p:spPr bwMode="auto">
            <a:xfrm rot="16200000" flipH="1">
              <a:off x="7026489" y="1942233"/>
              <a:ext cx="403625" cy="1951828"/>
            </a:xfrm>
            <a:prstGeom prst="bentConnector3">
              <a:avLst>
                <a:gd name="adj1" fmla="val 50000"/>
              </a:avLst>
            </a:prstGeom>
            <a:solidFill>
              <a:schemeClr val="accent1"/>
            </a:solidFill>
            <a:ln w="9525" cap="flat" cmpd="sng" algn="ctr">
              <a:solidFill>
                <a:schemeClr val="tx1"/>
              </a:solidFill>
              <a:prstDash val="sysDot"/>
              <a:round/>
              <a:headEnd type="none" w="med" len="med"/>
              <a:tailEnd type="arrow"/>
            </a:ln>
            <a:effectLst/>
          </p:spPr>
        </p:cxnSp>
      </p:grpSp>
      <p:grpSp>
        <p:nvGrpSpPr>
          <p:cNvPr id="107" name="群組 106"/>
          <p:cNvGrpSpPr/>
          <p:nvPr/>
        </p:nvGrpSpPr>
        <p:grpSpPr>
          <a:xfrm>
            <a:off x="1018306" y="2462650"/>
            <a:ext cx="1974273" cy="3002973"/>
            <a:chOff x="1257299" y="1922318"/>
            <a:chExt cx="1974273" cy="3002973"/>
          </a:xfrm>
        </p:grpSpPr>
        <p:grpSp>
          <p:nvGrpSpPr>
            <p:cNvPr id="57" name="群組 56"/>
            <p:cNvGrpSpPr/>
            <p:nvPr/>
          </p:nvGrpSpPr>
          <p:grpSpPr>
            <a:xfrm>
              <a:off x="1257299" y="1922318"/>
              <a:ext cx="1974273" cy="3002973"/>
              <a:chOff x="1257300" y="1922318"/>
              <a:chExt cx="1101439" cy="1932701"/>
            </a:xfrm>
          </p:grpSpPr>
          <p:sp>
            <p:nvSpPr>
              <p:cNvPr id="4" name="橢圓 3"/>
              <p:cNvSpPr/>
              <p:nvPr/>
            </p:nvSpPr>
            <p:spPr bwMode="auto">
              <a:xfrm>
                <a:off x="1839193" y="1922318"/>
                <a:ext cx="166255" cy="176646"/>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6" name="橢圓 5"/>
              <p:cNvSpPr/>
              <p:nvPr/>
            </p:nvSpPr>
            <p:spPr bwMode="auto">
              <a:xfrm>
                <a:off x="1444338" y="2358735"/>
                <a:ext cx="155864" cy="155864"/>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13" name="橢圓 12"/>
              <p:cNvSpPr/>
              <p:nvPr/>
            </p:nvSpPr>
            <p:spPr bwMode="auto">
              <a:xfrm>
                <a:off x="1839193" y="2358735"/>
                <a:ext cx="155864" cy="155864"/>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14" name="橢圓 13"/>
              <p:cNvSpPr/>
              <p:nvPr/>
            </p:nvSpPr>
            <p:spPr bwMode="auto">
              <a:xfrm>
                <a:off x="2202875" y="2358735"/>
                <a:ext cx="155864" cy="155864"/>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21" name="橢圓 20"/>
              <p:cNvSpPr/>
              <p:nvPr/>
            </p:nvSpPr>
            <p:spPr bwMode="auto">
              <a:xfrm>
                <a:off x="1257300" y="3252347"/>
                <a:ext cx="155864" cy="155864"/>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23" name="肘形接點 22"/>
              <p:cNvCxnSpPr>
                <a:stCxn id="4" idx="4"/>
                <a:endCxn id="6" idx="0"/>
              </p:cNvCxnSpPr>
              <p:nvPr/>
            </p:nvCxnSpPr>
            <p:spPr bwMode="auto">
              <a:xfrm rot="5400000">
                <a:off x="1592411" y="2028824"/>
                <a:ext cx="259771" cy="400051"/>
              </a:xfrm>
              <a:prstGeom prst="bentConnector3">
                <a:avLst>
                  <a:gd name="adj1" fmla="val 50000"/>
                </a:avLst>
              </a:prstGeom>
              <a:solidFill>
                <a:schemeClr val="accent1"/>
              </a:solidFill>
              <a:ln w="9525" cap="flat" cmpd="sng" algn="ctr">
                <a:solidFill>
                  <a:srgbClr val="FF0000"/>
                </a:solidFill>
                <a:prstDash val="solid"/>
                <a:round/>
                <a:headEnd type="none" w="med" len="med"/>
                <a:tailEnd type="arrow"/>
              </a:ln>
              <a:effectLst/>
            </p:spPr>
          </p:cxnSp>
          <p:cxnSp>
            <p:nvCxnSpPr>
              <p:cNvPr id="25" name="肘形接點 24"/>
              <p:cNvCxnSpPr>
                <a:stCxn id="4" idx="4"/>
                <a:endCxn id="14" idx="0"/>
              </p:cNvCxnSpPr>
              <p:nvPr/>
            </p:nvCxnSpPr>
            <p:spPr bwMode="auto">
              <a:xfrm rot="16200000" flipH="1">
                <a:off x="1971679" y="2049606"/>
                <a:ext cx="259771" cy="358486"/>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sp>
            <p:nvSpPr>
              <p:cNvPr id="32" name="橢圓 31"/>
              <p:cNvSpPr/>
              <p:nvPr/>
            </p:nvSpPr>
            <p:spPr bwMode="auto">
              <a:xfrm>
                <a:off x="1444338" y="2805545"/>
                <a:ext cx="155864" cy="155864"/>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42" name="直線單箭頭接點 41"/>
              <p:cNvCxnSpPr>
                <a:stCxn id="6" idx="4"/>
                <a:endCxn id="32" idx="0"/>
              </p:cNvCxnSpPr>
              <p:nvPr/>
            </p:nvCxnSpPr>
            <p:spPr bwMode="auto">
              <a:xfrm>
                <a:off x="1522270" y="2514599"/>
                <a:ext cx="0" cy="290946"/>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45" name="橢圓 44"/>
              <p:cNvSpPr/>
              <p:nvPr/>
            </p:nvSpPr>
            <p:spPr bwMode="auto">
              <a:xfrm>
                <a:off x="1683328" y="3252347"/>
                <a:ext cx="155864" cy="155864"/>
              </a:xfrm>
              <a:prstGeom prst="ellipse">
                <a:avLst/>
              </a:prstGeom>
              <a:solidFill>
                <a:schemeClr val="accent1"/>
              </a:solidFill>
              <a:ln w="9525" cap="flat" cmpd="sng" algn="ctr">
                <a:solidFill>
                  <a:schemeClr val="tx1">
                    <a:lumMod val="10000"/>
                    <a:lumOff val="9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46" name="橢圓 45"/>
              <p:cNvSpPr/>
              <p:nvPr/>
            </p:nvSpPr>
            <p:spPr bwMode="auto">
              <a:xfrm>
                <a:off x="1257300" y="3699155"/>
                <a:ext cx="155864" cy="155864"/>
              </a:xfrm>
              <a:prstGeom prst="ellipse">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cxnSp>
            <p:nvCxnSpPr>
              <p:cNvPr id="52" name="肘形接點 51"/>
              <p:cNvCxnSpPr>
                <a:stCxn id="32" idx="4"/>
                <a:endCxn id="45" idx="0"/>
              </p:cNvCxnSpPr>
              <p:nvPr/>
            </p:nvCxnSpPr>
            <p:spPr bwMode="auto">
              <a:xfrm rot="16200000" flipH="1">
                <a:off x="1496296" y="2987383"/>
                <a:ext cx="290938" cy="238990"/>
              </a:xfrm>
              <a:prstGeom prst="bentConnector3">
                <a:avLst>
                  <a:gd name="adj1" fmla="val 50000"/>
                </a:avLst>
              </a:prstGeom>
              <a:solidFill>
                <a:schemeClr val="accent1"/>
              </a:solidFill>
              <a:ln w="9525" cap="flat" cmpd="sng" algn="ctr">
                <a:solidFill>
                  <a:schemeClr val="tx1"/>
                </a:solidFill>
                <a:prstDash val="solid"/>
                <a:round/>
                <a:headEnd type="none" w="med" len="med"/>
                <a:tailEnd type="arrow"/>
              </a:ln>
              <a:effectLst/>
            </p:spPr>
          </p:cxnSp>
          <p:cxnSp>
            <p:nvCxnSpPr>
              <p:cNvPr id="54" name="直線單箭頭接點 53"/>
              <p:cNvCxnSpPr>
                <a:stCxn id="21" idx="4"/>
                <a:endCxn id="46" idx="0"/>
              </p:cNvCxnSpPr>
              <p:nvPr/>
            </p:nvCxnSpPr>
            <p:spPr bwMode="auto">
              <a:xfrm>
                <a:off x="1335232" y="3408211"/>
                <a:ext cx="0" cy="290944"/>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cxnSp>
            <p:nvCxnSpPr>
              <p:cNvPr id="56" name="直線單箭頭接點 55"/>
              <p:cNvCxnSpPr>
                <a:stCxn id="4" idx="4"/>
                <a:endCxn id="13" idx="0"/>
              </p:cNvCxnSpPr>
              <p:nvPr/>
            </p:nvCxnSpPr>
            <p:spPr bwMode="auto">
              <a:xfrm flipH="1">
                <a:off x="1917125" y="2098964"/>
                <a:ext cx="5196" cy="25977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0" name="肘形接點 49"/>
              <p:cNvCxnSpPr>
                <a:stCxn id="32" idx="4"/>
                <a:endCxn id="21" idx="0"/>
              </p:cNvCxnSpPr>
              <p:nvPr/>
            </p:nvCxnSpPr>
            <p:spPr bwMode="auto">
              <a:xfrm rot="5400000">
                <a:off x="1283282" y="3013359"/>
                <a:ext cx="290938" cy="187038"/>
              </a:xfrm>
              <a:prstGeom prst="bentConnector3">
                <a:avLst>
                  <a:gd name="adj1" fmla="val 50000"/>
                </a:avLst>
              </a:prstGeom>
              <a:solidFill>
                <a:schemeClr val="accent1"/>
              </a:solidFill>
              <a:ln w="9525" cap="flat" cmpd="sng" algn="ctr">
                <a:solidFill>
                  <a:srgbClr val="FF0000"/>
                </a:solidFill>
                <a:prstDash val="solid"/>
                <a:round/>
                <a:headEnd type="none" w="med" len="med"/>
                <a:tailEnd type="arrow"/>
              </a:ln>
              <a:effectLst/>
            </p:spPr>
          </p:cxnSp>
        </p:grpSp>
        <p:pic>
          <p:nvPicPr>
            <p:cNvPr id="105" name="圖片 104" descr="ghost.png"/>
            <p:cNvPicPr>
              <a:picLocks noChangeAspect="1"/>
            </p:cNvPicPr>
            <p:nvPr/>
          </p:nvPicPr>
          <p:blipFill>
            <a:blip r:embed="rId3" cstate="print"/>
            <a:stretch>
              <a:fillRect/>
            </a:stretch>
          </p:blipFill>
          <p:spPr>
            <a:xfrm>
              <a:off x="1635822" y="2502722"/>
              <a:ext cx="837867" cy="837867"/>
            </a:xfrm>
            <a:prstGeom prst="rect">
              <a:avLst/>
            </a:prstGeom>
          </p:spPr>
        </p:pic>
      </p:grpSp>
      <p:pic>
        <p:nvPicPr>
          <p:cNvPr id="108" name="內容版面配置區 3" descr="rotten_apple.png"/>
          <p:cNvPicPr>
            <a:picLocks noGrp="1" noChangeAspect="1"/>
          </p:cNvPicPr>
          <p:nvPr>
            <p:ph idx="1"/>
          </p:nvPr>
        </p:nvPicPr>
        <p:blipFill>
          <a:blip r:embed="rId4" cstate="print"/>
          <a:stretch>
            <a:fillRect/>
          </a:stretch>
        </p:blipFill>
        <p:spPr>
          <a:xfrm>
            <a:off x="4964409" y="5084513"/>
            <a:ext cx="470036" cy="493126"/>
          </a:xfrm>
          <a:prstGeom prst="rect">
            <a:avLst/>
          </a:prstGeom>
        </p:spPr>
      </p:pic>
      <p:pic>
        <p:nvPicPr>
          <p:cNvPr id="109" name="內容版面配置區 3" descr="rotten_apple.png"/>
          <p:cNvPicPr>
            <a:picLocks noChangeAspect="1"/>
          </p:cNvPicPr>
          <p:nvPr/>
        </p:nvPicPr>
        <p:blipFill>
          <a:blip r:embed="rId4" cstate="print"/>
          <a:stretch>
            <a:fillRect/>
          </a:stretch>
        </p:blipFill>
        <p:spPr bwMode="gray">
          <a:xfrm>
            <a:off x="6117800" y="4419495"/>
            <a:ext cx="470036" cy="4931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0" name="內容版面配置區 3" descr="rotten_apple.png"/>
          <p:cNvPicPr>
            <a:picLocks noChangeAspect="1"/>
          </p:cNvPicPr>
          <p:nvPr/>
        </p:nvPicPr>
        <p:blipFill>
          <a:blip r:embed="rId4" cstate="print"/>
          <a:stretch>
            <a:fillRect/>
          </a:stretch>
        </p:blipFill>
        <p:spPr bwMode="gray">
          <a:xfrm>
            <a:off x="8008946" y="3047895"/>
            <a:ext cx="470036" cy="4931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1" name="圖片 110" descr="Poison-Apple.png"/>
          <p:cNvPicPr>
            <a:picLocks noChangeAspect="1"/>
          </p:cNvPicPr>
          <p:nvPr/>
        </p:nvPicPr>
        <p:blipFill>
          <a:blip r:embed="rId5" cstate="print"/>
          <a:stretch>
            <a:fillRect/>
          </a:stretch>
        </p:blipFill>
        <p:spPr>
          <a:xfrm>
            <a:off x="895603" y="5049640"/>
            <a:ext cx="538342" cy="538342"/>
          </a:xfrm>
          <a:prstGeom prst="rect">
            <a:avLst/>
          </a:prstGeom>
        </p:spPr>
      </p:pic>
      <p:grpSp>
        <p:nvGrpSpPr>
          <p:cNvPr id="75" name="群組 74"/>
          <p:cNvGrpSpPr/>
          <p:nvPr/>
        </p:nvGrpSpPr>
        <p:grpSpPr>
          <a:xfrm>
            <a:off x="7503967" y="4978405"/>
            <a:ext cx="1640033" cy="1465863"/>
            <a:chOff x="7318909" y="5021943"/>
            <a:chExt cx="1640033" cy="1465863"/>
          </a:xfrm>
        </p:grpSpPr>
        <p:pic>
          <p:nvPicPr>
            <p:cNvPr id="58" name="圖片 57" descr="feedtrough_feedicon1.png"/>
            <p:cNvPicPr>
              <a:picLocks noChangeAspect="1"/>
            </p:cNvPicPr>
            <p:nvPr/>
          </p:nvPicPr>
          <p:blipFill>
            <a:blip r:embed="rId6" cstate="print"/>
            <a:stretch>
              <a:fillRect/>
            </a:stretch>
          </p:blipFill>
          <p:spPr>
            <a:xfrm>
              <a:off x="7318909" y="5606142"/>
              <a:ext cx="881664" cy="881664"/>
            </a:xfrm>
            <a:prstGeom prst="rect">
              <a:avLst/>
            </a:prstGeom>
          </p:spPr>
        </p:pic>
        <p:pic>
          <p:nvPicPr>
            <p:cNvPr id="74" name="圖片 73" descr="erkek.png"/>
            <p:cNvPicPr>
              <a:picLocks noChangeAspect="1"/>
            </p:cNvPicPr>
            <p:nvPr/>
          </p:nvPicPr>
          <p:blipFill>
            <a:blip r:embed="rId7" cstate="print"/>
            <a:stretch>
              <a:fillRect/>
            </a:stretch>
          </p:blipFill>
          <p:spPr>
            <a:xfrm flipH="1">
              <a:off x="7823402" y="5021943"/>
              <a:ext cx="1135540" cy="113554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box(in)">
                                      <p:cBhvr>
                                        <p:cTn id="7" dur="500"/>
                                        <p:tgtEl>
                                          <p:spTgt spid="116"/>
                                        </p:tgtEl>
                                      </p:cBhvr>
                                    </p:animEffect>
                                  </p:childTnLst>
                                </p:cTn>
                              </p:par>
                              <p:par>
                                <p:cTn id="8" presetID="4" presetClass="entr" presetSubtype="16" fill="hold" nodeType="withEffect">
                                  <p:stCondLst>
                                    <p:cond delay="0"/>
                                  </p:stCondLst>
                                  <p:childTnLst>
                                    <p:set>
                                      <p:cBhvr>
                                        <p:cTn id="9" dur="1" fill="hold">
                                          <p:stCondLst>
                                            <p:cond delay="0"/>
                                          </p:stCondLst>
                                        </p:cTn>
                                        <p:tgtEl>
                                          <p:spTgt spid="108"/>
                                        </p:tgtEl>
                                        <p:attrNameLst>
                                          <p:attrName>style.visibility</p:attrName>
                                        </p:attrNameLst>
                                      </p:cBhvr>
                                      <p:to>
                                        <p:strVal val="visible"/>
                                      </p:to>
                                    </p:set>
                                    <p:animEffect transition="in" filter="box(in)">
                                      <p:cBhvr>
                                        <p:cTn id="10" dur="500"/>
                                        <p:tgtEl>
                                          <p:spTgt spid="108"/>
                                        </p:tgtEl>
                                      </p:cBhvr>
                                    </p:animEffect>
                                  </p:childTnLst>
                                </p:cTn>
                              </p:par>
                              <p:par>
                                <p:cTn id="11" presetID="4" presetClass="entr" presetSubtype="16" fill="hold" nodeType="with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box(in)">
                                      <p:cBhvr>
                                        <p:cTn id="13" dur="500"/>
                                        <p:tgtEl>
                                          <p:spTgt spid="109"/>
                                        </p:tgtEl>
                                      </p:cBhvr>
                                    </p:animEffect>
                                  </p:childTnLst>
                                </p:cTn>
                              </p:par>
                              <p:par>
                                <p:cTn id="14" presetID="4" presetClass="entr" presetSubtype="16" fill="hold" nodeType="withEffect">
                                  <p:stCondLst>
                                    <p:cond delay="0"/>
                                  </p:stCondLst>
                                  <p:childTnLst>
                                    <p:set>
                                      <p:cBhvr>
                                        <p:cTn id="15" dur="1" fill="hold">
                                          <p:stCondLst>
                                            <p:cond delay="0"/>
                                          </p:stCondLst>
                                        </p:cTn>
                                        <p:tgtEl>
                                          <p:spTgt spid="110"/>
                                        </p:tgtEl>
                                        <p:attrNameLst>
                                          <p:attrName>style.visibility</p:attrName>
                                        </p:attrNameLst>
                                      </p:cBhvr>
                                      <p:to>
                                        <p:strVal val="visible"/>
                                      </p:to>
                                    </p:set>
                                    <p:animEffect transition="in" filter="box(in)">
                                      <p:cBhvr>
                                        <p:cTn id="16" dur="500"/>
                                        <p:tgtEl>
                                          <p:spTgt spid="110"/>
                                        </p:tgtEl>
                                      </p:cBhvr>
                                    </p:animEffect>
                                  </p:childTnLst>
                                </p:cTn>
                              </p:par>
                            </p:childTnLst>
                          </p:cTn>
                        </p:par>
                        <p:par>
                          <p:cTn id="17" fill="hold">
                            <p:stCondLst>
                              <p:cond delay="500"/>
                            </p:stCondLst>
                            <p:childTnLst>
                              <p:par>
                                <p:cTn id="18" presetID="4" presetClass="entr" presetSubtype="16" fill="hold" nodeType="after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box(in)">
                                      <p:cBhvr>
                                        <p:cTn id="20"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app</a:t>
            </a:r>
            <a:r>
              <a:rPr lang="zh-TW" altLang="en-US" sz="4000" dirty="0" smtClean="0"/>
              <a:t>檢測流程</a:t>
            </a:r>
            <a:endParaRPr lang="zh-TW" altLang="en-US" sz="4000" dirty="0"/>
          </a:p>
        </p:txBody>
      </p:sp>
      <p:pic>
        <p:nvPicPr>
          <p:cNvPr id="4" name="圖片 3" descr="app_icon.png"/>
          <p:cNvPicPr>
            <a:picLocks noChangeAspect="1"/>
          </p:cNvPicPr>
          <p:nvPr/>
        </p:nvPicPr>
        <p:blipFill>
          <a:blip r:embed="rId2" cstate="print"/>
          <a:stretch>
            <a:fillRect/>
          </a:stretch>
        </p:blipFill>
        <p:spPr>
          <a:xfrm>
            <a:off x="264236" y="2799611"/>
            <a:ext cx="727364" cy="727364"/>
          </a:xfrm>
          <a:prstGeom prst="rect">
            <a:avLst/>
          </a:prstGeom>
        </p:spPr>
      </p:pic>
      <p:pic>
        <p:nvPicPr>
          <p:cNvPr id="5" name="圖片 4" descr="code_under_microscope.png"/>
          <p:cNvPicPr>
            <a:picLocks noChangeAspect="1"/>
          </p:cNvPicPr>
          <p:nvPr/>
        </p:nvPicPr>
        <p:blipFill>
          <a:blip r:embed="rId3" cstate="print"/>
          <a:stretch>
            <a:fillRect/>
          </a:stretch>
        </p:blipFill>
        <p:spPr>
          <a:xfrm>
            <a:off x="3654639" y="1232073"/>
            <a:ext cx="762979" cy="762979"/>
          </a:xfrm>
          <a:prstGeom prst="rect">
            <a:avLst/>
          </a:prstGeom>
        </p:spPr>
      </p:pic>
      <p:pic>
        <p:nvPicPr>
          <p:cNvPr id="8" name="圖片 7" descr="erkek.png"/>
          <p:cNvPicPr>
            <a:picLocks noChangeAspect="1"/>
          </p:cNvPicPr>
          <p:nvPr/>
        </p:nvPicPr>
        <p:blipFill>
          <a:blip r:embed="rId4" cstate="print"/>
          <a:stretch>
            <a:fillRect/>
          </a:stretch>
        </p:blipFill>
        <p:spPr>
          <a:xfrm flipH="1">
            <a:off x="6556699" y="3155868"/>
            <a:ext cx="817873" cy="817873"/>
          </a:xfrm>
          <a:prstGeom prst="rect">
            <a:avLst/>
          </a:prstGeom>
        </p:spPr>
      </p:pic>
      <p:grpSp>
        <p:nvGrpSpPr>
          <p:cNvPr id="15" name="群組 14"/>
          <p:cNvGrpSpPr/>
          <p:nvPr/>
        </p:nvGrpSpPr>
        <p:grpSpPr>
          <a:xfrm>
            <a:off x="1307810" y="4263243"/>
            <a:ext cx="1174134" cy="933659"/>
            <a:chOff x="832797" y="4182848"/>
            <a:chExt cx="1376019" cy="1073429"/>
          </a:xfrm>
        </p:grpSpPr>
        <p:pic>
          <p:nvPicPr>
            <p:cNvPr id="6" name="圖片 5" descr="mobile-icon.png"/>
            <p:cNvPicPr>
              <a:picLocks noChangeAspect="1"/>
            </p:cNvPicPr>
            <p:nvPr/>
          </p:nvPicPr>
          <p:blipFill>
            <a:blip r:embed="rId5" cstate="print"/>
            <a:stretch>
              <a:fillRect/>
            </a:stretch>
          </p:blipFill>
          <p:spPr>
            <a:xfrm>
              <a:off x="1125069" y="4182848"/>
              <a:ext cx="1083747" cy="780298"/>
            </a:xfrm>
            <a:prstGeom prst="rect">
              <a:avLst/>
            </a:prstGeom>
          </p:spPr>
        </p:pic>
        <p:pic>
          <p:nvPicPr>
            <p:cNvPr id="12" name="圖片 11" descr="erkek.png"/>
            <p:cNvPicPr>
              <a:picLocks noChangeAspect="1"/>
            </p:cNvPicPr>
            <p:nvPr/>
          </p:nvPicPr>
          <p:blipFill>
            <a:blip r:embed="rId6" cstate="print"/>
            <a:stretch>
              <a:fillRect/>
            </a:stretch>
          </p:blipFill>
          <p:spPr>
            <a:xfrm>
              <a:off x="832797" y="4438404"/>
              <a:ext cx="817873" cy="817873"/>
            </a:xfrm>
            <a:prstGeom prst="rect">
              <a:avLst/>
            </a:prstGeom>
          </p:spPr>
        </p:pic>
      </p:grpSp>
      <p:grpSp>
        <p:nvGrpSpPr>
          <p:cNvPr id="16" name="群組 15"/>
          <p:cNvGrpSpPr/>
          <p:nvPr/>
        </p:nvGrpSpPr>
        <p:grpSpPr>
          <a:xfrm>
            <a:off x="3384466" y="3384466"/>
            <a:ext cx="1021275" cy="1021281"/>
            <a:chOff x="3124403" y="3336966"/>
            <a:chExt cx="861418" cy="890650"/>
          </a:xfrm>
        </p:grpSpPr>
        <p:pic>
          <p:nvPicPr>
            <p:cNvPr id="60422" name="Picture 6" descr="https://avatars3.githubusercontent.com/u/4147724?v=2&amp;s=400"/>
            <p:cNvPicPr>
              <a:picLocks noChangeAspect="1" noChangeArrowheads="1"/>
            </p:cNvPicPr>
            <p:nvPr/>
          </p:nvPicPr>
          <p:blipFill>
            <a:blip r:embed="rId7" cstate="print"/>
            <a:srcRect/>
            <a:stretch>
              <a:fillRect/>
            </a:stretch>
          </p:blipFill>
          <p:spPr bwMode="auto">
            <a:xfrm>
              <a:off x="3124403" y="3336966"/>
              <a:ext cx="615539" cy="615539"/>
            </a:xfrm>
            <a:prstGeom prst="rect">
              <a:avLst/>
            </a:prstGeom>
            <a:noFill/>
          </p:spPr>
        </p:pic>
        <p:pic>
          <p:nvPicPr>
            <p:cNvPr id="60424" name="Picture 8" descr="http://www.nesolabs.de/images/content/snoopit_icon.png"/>
            <p:cNvPicPr>
              <a:picLocks noChangeAspect="1" noChangeArrowheads="1"/>
            </p:cNvPicPr>
            <p:nvPr/>
          </p:nvPicPr>
          <p:blipFill>
            <a:blip r:embed="rId8" cstate="print"/>
            <a:srcRect/>
            <a:stretch>
              <a:fillRect/>
            </a:stretch>
          </p:blipFill>
          <p:spPr bwMode="auto">
            <a:xfrm>
              <a:off x="3421290" y="3663085"/>
              <a:ext cx="564531" cy="564531"/>
            </a:xfrm>
            <a:prstGeom prst="rect">
              <a:avLst/>
            </a:prstGeom>
            <a:noFill/>
          </p:spPr>
        </p:pic>
      </p:grpSp>
      <p:pic>
        <p:nvPicPr>
          <p:cNvPr id="60426" name="Picture 10" descr="http://icons.iconarchive.com/icons/oxygen-icons.org/oxygen/256/Places-folder-cyan-icon.png"/>
          <p:cNvPicPr>
            <a:picLocks noChangeAspect="1" noChangeArrowheads="1"/>
          </p:cNvPicPr>
          <p:nvPr/>
        </p:nvPicPr>
        <p:blipFill>
          <a:blip r:embed="rId9" cstate="print"/>
          <a:srcRect/>
          <a:stretch>
            <a:fillRect/>
          </a:stretch>
        </p:blipFill>
        <p:spPr bwMode="auto">
          <a:xfrm>
            <a:off x="1615041" y="1208649"/>
            <a:ext cx="807522" cy="807522"/>
          </a:xfrm>
          <a:prstGeom prst="rect">
            <a:avLst/>
          </a:prstGeom>
          <a:noFill/>
        </p:spPr>
      </p:pic>
      <p:pic>
        <p:nvPicPr>
          <p:cNvPr id="60428" name="Picture 12" descr="http://www.cdc.gov/metrics/images/report_icon.gif"/>
          <p:cNvPicPr>
            <a:picLocks noChangeAspect="1" noChangeArrowheads="1"/>
          </p:cNvPicPr>
          <p:nvPr/>
        </p:nvPicPr>
        <p:blipFill>
          <a:blip r:embed="rId10" cstate="print"/>
          <a:srcRect/>
          <a:stretch>
            <a:fillRect/>
          </a:stretch>
        </p:blipFill>
        <p:spPr bwMode="auto">
          <a:xfrm>
            <a:off x="8205848" y="3241200"/>
            <a:ext cx="653143" cy="653143"/>
          </a:xfrm>
          <a:prstGeom prst="rect">
            <a:avLst/>
          </a:prstGeom>
          <a:noFill/>
        </p:spPr>
      </p:pic>
      <p:cxnSp>
        <p:nvCxnSpPr>
          <p:cNvPr id="19" name="圖案 18"/>
          <p:cNvCxnSpPr>
            <a:stCxn id="4" idx="3"/>
            <a:endCxn id="6" idx="0"/>
          </p:cNvCxnSpPr>
          <p:nvPr/>
        </p:nvCxnSpPr>
        <p:spPr bwMode="auto">
          <a:xfrm>
            <a:off x="991600" y="3163293"/>
            <a:ext cx="1027973" cy="1099950"/>
          </a:xfrm>
          <a:prstGeom prst="bentConnector2">
            <a:avLst/>
          </a:prstGeom>
          <a:solidFill>
            <a:schemeClr val="accent1"/>
          </a:solidFill>
          <a:ln w="28575" cap="flat" cmpd="sng" algn="ctr">
            <a:solidFill>
              <a:schemeClr val="tx1"/>
            </a:solidFill>
            <a:prstDash val="solid"/>
            <a:round/>
            <a:headEnd type="diamond" w="med" len="med"/>
            <a:tailEnd type="diamond" w="med" len="med"/>
          </a:ln>
          <a:effectLst/>
        </p:spPr>
      </p:cxnSp>
      <p:cxnSp>
        <p:nvCxnSpPr>
          <p:cNvPr id="20" name="圖案 19"/>
          <p:cNvCxnSpPr>
            <a:stCxn id="4" idx="3"/>
            <a:endCxn id="60426" idx="2"/>
          </p:cNvCxnSpPr>
          <p:nvPr/>
        </p:nvCxnSpPr>
        <p:spPr bwMode="auto">
          <a:xfrm flipV="1">
            <a:off x="991600" y="2016171"/>
            <a:ext cx="1027202" cy="1147122"/>
          </a:xfrm>
          <a:prstGeom prst="bentConnector2">
            <a:avLst/>
          </a:prstGeom>
          <a:solidFill>
            <a:schemeClr val="accent1"/>
          </a:solidFill>
          <a:ln w="19050" cap="flat" cmpd="sng" algn="ctr">
            <a:solidFill>
              <a:schemeClr val="tx1"/>
            </a:solidFill>
            <a:prstDash val="solid"/>
            <a:round/>
            <a:headEnd type="diamond" w="med" len="med"/>
            <a:tailEnd type="diamond" w="med" len="med"/>
          </a:ln>
          <a:effectLst/>
        </p:spPr>
      </p:cxnSp>
      <p:cxnSp>
        <p:nvCxnSpPr>
          <p:cNvPr id="23" name="圖案 22"/>
          <p:cNvCxnSpPr>
            <a:stCxn id="60426" idx="3"/>
            <a:endCxn id="5" idx="1"/>
          </p:cNvCxnSpPr>
          <p:nvPr/>
        </p:nvCxnSpPr>
        <p:spPr bwMode="auto">
          <a:xfrm>
            <a:off x="2422563" y="1612410"/>
            <a:ext cx="1232076" cy="1153"/>
          </a:xfrm>
          <a:prstGeom prst="bentConnector3">
            <a:avLst>
              <a:gd name="adj1" fmla="val 50000"/>
            </a:avLst>
          </a:prstGeom>
          <a:solidFill>
            <a:schemeClr val="accent1"/>
          </a:solidFill>
          <a:ln w="28575" cap="flat" cmpd="sng" algn="ctr">
            <a:solidFill>
              <a:schemeClr val="tx1"/>
            </a:solidFill>
            <a:prstDash val="solid"/>
            <a:round/>
            <a:headEnd type="diamond" w="med" len="med"/>
            <a:tailEnd type="diamond" w="med" len="med"/>
          </a:ln>
          <a:effectLst/>
        </p:spPr>
      </p:cxnSp>
      <p:cxnSp>
        <p:nvCxnSpPr>
          <p:cNvPr id="30" name="圖案 29"/>
          <p:cNvCxnSpPr>
            <a:stCxn id="6" idx="3"/>
            <a:endCxn id="60422" idx="1"/>
          </p:cNvCxnSpPr>
          <p:nvPr/>
        </p:nvCxnSpPr>
        <p:spPr bwMode="auto">
          <a:xfrm flipV="1">
            <a:off x="2481944" y="3737376"/>
            <a:ext cx="902522" cy="865215"/>
          </a:xfrm>
          <a:prstGeom prst="bentConnector3">
            <a:avLst>
              <a:gd name="adj1" fmla="val 50000"/>
            </a:avLst>
          </a:prstGeom>
          <a:solidFill>
            <a:schemeClr val="accent1"/>
          </a:solidFill>
          <a:ln w="28575" cap="flat" cmpd="sng" algn="ctr">
            <a:solidFill>
              <a:schemeClr val="tx1"/>
            </a:solidFill>
            <a:prstDash val="solid"/>
            <a:round/>
            <a:headEnd type="diamond" w="med" len="med"/>
            <a:tailEnd type="diamond" w="med" len="med"/>
          </a:ln>
          <a:effectLst/>
        </p:spPr>
      </p:cxnSp>
      <p:cxnSp>
        <p:nvCxnSpPr>
          <p:cNvPr id="33" name="圖案 29"/>
          <p:cNvCxnSpPr>
            <a:stCxn id="6" idx="3"/>
            <a:endCxn id="7" idx="1"/>
          </p:cNvCxnSpPr>
          <p:nvPr/>
        </p:nvCxnSpPr>
        <p:spPr bwMode="auto">
          <a:xfrm>
            <a:off x="2481944" y="4602591"/>
            <a:ext cx="903032" cy="1245754"/>
          </a:xfrm>
          <a:prstGeom prst="bentConnector3">
            <a:avLst>
              <a:gd name="adj1" fmla="val 50000"/>
            </a:avLst>
          </a:prstGeom>
          <a:solidFill>
            <a:schemeClr val="accent1"/>
          </a:solidFill>
          <a:ln w="28575" cap="flat" cmpd="sng" algn="ctr">
            <a:solidFill>
              <a:schemeClr val="tx1"/>
            </a:solidFill>
            <a:prstDash val="solid"/>
            <a:round/>
            <a:headEnd type="diamond" w="med" len="med"/>
            <a:tailEnd type="diamond" w="med" len="med"/>
          </a:ln>
          <a:effectLst/>
        </p:spPr>
      </p:cxnSp>
      <p:cxnSp>
        <p:nvCxnSpPr>
          <p:cNvPr id="36" name="圖案 22"/>
          <p:cNvCxnSpPr>
            <a:stCxn id="60420" idx="3"/>
            <a:endCxn id="60418" idx="1"/>
          </p:cNvCxnSpPr>
          <p:nvPr/>
        </p:nvCxnSpPr>
        <p:spPr bwMode="auto">
          <a:xfrm flipV="1">
            <a:off x="4276315" y="6082213"/>
            <a:ext cx="1221961" cy="5867"/>
          </a:xfrm>
          <a:prstGeom prst="bent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cxnSp>
        <p:nvCxnSpPr>
          <p:cNvPr id="39" name="圖案 22"/>
          <p:cNvCxnSpPr>
            <a:stCxn id="5" idx="3"/>
            <a:endCxn id="8" idx="0"/>
          </p:cNvCxnSpPr>
          <p:nvPr/>
        </p:nvCxnSpPr>
        <p:spPr bwMode="auto">
          <a:xfrm>
            <a:off x="4417618" y="1613563"/>
            <a:ext cx="2548017" cy="1542305"/>
          </a:xfrm>
          <a:prstGeom prst="bentConnector2">
            <a:avLst/>
          </a:prstGeom>
          <a:solidFill>
            <a:schemeClr val="accent1"/>
          </a:solidFill>
          <a:ln w="28575" cap="flat" cmpd="sng" algn="ctr">
            <a:solidFill>
              <a:schemeClr val="tx1"/>
            </a:solidFill>
            <a:prstDash val="solid"/>
            <a:round/>
            <a:headEnd type="none" w="med" len="med"/>
            <a:tailEnd type="triangle" w="med" len="med"/>
          </a:ln>
          <a:effectLst/>
        </p:spPr>
      </p:cxnSp>
      <p:cxnSp>
        <p:nvCxnSpPr>
          <p:cNvPr id="42" name="圖案 22"/>
          <p:cNvCxnSpPr>
            <a:stCxn id="60424" idx="3"/>
            <a:endCxn id="8" idx="3"/>
          </p:cNvCxnSpPr>
          <p:nvPr/>
        </p:nvCxnSpPr>
        <p:spPr bwMode="auto">
          <a:xfrm flipV="1">
            <a:off x="4405741" y="3564805"/>
            <a:ext cx="2150958" cy="517277"/>
          </a:xfrm>
          <a:prstGeom prst="bent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cxnSp>
        <p:nvCxnSpPr>
          <p:cNvPr id="45" name="圖案 22"/>
          <p:cNvCxnSpPr>
            <a:stCxn id="60418" idx="0"/>
            <a:endCxn id="8" idx="2"/>
          </p:cNvCxnSpPr>
          <p:nvPr/>
        </p:nvCxnSpPr>
        <p:spPr bwMode="auto">
          <a:xfrm rot="5400000" flipH="1" flipV="1">
            <a:off x="5548808" y="4293365"/>
            <a:ext cx="1736450" cy="1097203"/>
          </a:xfrm>
          <a:prstGeom prst="bent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cxnSp>
        <p:nvCxnSpPr>
          <p:cNvPr id="57" name="圖案 22"/>
          <p:cNvCxnSpPr>
            <a:stCxn id="8" idx="1"/>
            <a:endCxn id="60428" idx="1"/>
          </p:cNvCxnSpPr>
          <p:nvPr/>
        </p:nvCxnSpPr>
        <p:spPr bwMode="auto">
          <a:xfrm>
            <a:off x="7374572" y="3564805"/>
            <a:ext cx="831276" cy="2967"/>
          </a:xfrm>
          <a:prstGeom prst="bent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pic>
        <p:nvPicPr>
          <p:cNvPr id="60430" name="Picture 14" descr="http://icons.iconarchive.com/icons/oxygen-icons.org/oxygen/256/Mimetypes-inode-directory-icon.png"/>
          <p:cNvPicPr>
            <a:picLocks noChangeAspect="1" noChangeArrowheads="1"/>
          </p:cNvPicPr>
          <p:nvPr/>
        </p:nvPicPr>
        <p:blipFill>
          <a:blip r:embed="rId11" cstate="print"/>
          <a:srcRect/>
          <a:stretch>
            <a:fillRect/>
          </a:stretch>
        </p:blipFill>
        <p:spPr bwMode="auto">
          <a:xfrm>
            <a:off x="4596947" y="2480500"/>
            <a:ext cx="806400" cy="806400"/>
          </a:xfrm>
          <a:prstGeom prst="rect">
            <a:avLst/>
          </a:prstGeom>
          <a:noFill/>
        </p:spPr>
      </p:pic>
      <p:cxnSp>
        <p:nvCxnSpPr>
          <p:cNvPr id="64" name="圖案 22"/>
          <p:cNvCxnSpPr>
            <a:endCxn id="60430" idx="2"/>
          </p:cNvCxnSpPr>
          <p:nvPr/>
        </p:nvCxnSpPr>
        <p:spPr bwMode="auto">
          <a:xfrm flipV="1">
            <a:off x="2933208" y="3286900"/>
            <a:ext cx="2066939" cy="1308852"/>
          </a:xfrm>
          <a:prstGeom prst="bentConnector2">
            <a:avLst/>
          </a:prstGeom>
          <a:solidFill>
            <a:schemeClr val="accent1"/>
          </a:solidFill>
          <a:ln w="28575" cap="flat" cmpd="sng" algn="ctr">
            <a:solidFill>
              <a:schemeClr val="tx1"/>
            </a:solidFill>
            <a:prstDash val="dash"/>
            <a:round/>
            <a:headEnd type="none" w="med" len="med"/>
            <a:tailEnd type="triangle" w="med" len="med"/>
          </a:ln>
          <a:effectLst/>
        </p:spPr>
      </p:cxnSp>
      <p:sp>
        <p:nvSpPr>
          <p:cNvPr id="69" name="左-右雙向箭號 68"/>
          <p:cNvSpPr/>
          <p:nvPr/>
        </p:nvSpPr>
        <p:spPr bwMode="auto">
          <a:xfrm rot="1398346">
            <a:off x="2400710" y="2132219"/>
            <a:ext cx="2175248" cy="496290"/>
          </a:xfrm>
          <a:prstGeom prst="leftRightArrow">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zh-TW" altLang="en-US" sz="1800" b="0" i="0" u="none" strike="noStrike" cap="none" normalizeH="0" baseline="0" smtClean="0">
              <a:ln>
                <a:noFill/>
              </a:ln>
              <a:solidFill>
                <a:schemeClr val="tx1"/>
              </a:solidFill>
              <a:effectLst/>
              <a:latin typeface="Arial" charset="0"/>
            </a:endParaRPr>
          </a:p>
        </p:txBody>
      </p:sp>
      <p:sp>
        <p:nvSpPr>
          <p:cNvPr id="70" name="文字方塊 69"/>
          <p:cNvSpPr txBox="1"/>
          <p:nvPr/>
        </p:nvSpPr>
        <p:spPr>
          <a:xfrm>
            <a:off x="2589432" y="2268806"/>
            <a:ext cx="1800493" cy="369332"/>
          </a:xfrm>
          <a:prstGeom prst="rect">
            <a:avLst/>
          </a:prstGeom>
          <a:noFill/>
        </p:spPr>
        <p:txBody>
          <a:bodyPr wrap="none" rtlCol="0">
            <a:spAutoFit/>
          </a:bodyPr>
          <a:lstStyle/>
          <a:p>
            <a:pPr algn="ctr"/>
            <a:r>
              <a:rPr lang="zh-TW" altLang="en-US" b="1" dirty="0" smtClean="0">
                <a:solidFill>
                  <a:schemeClr val="tx1">
                    <a:lumMod val="75000"/>
                    <a:lumOff val="25000"/>
                  </a:schemeClr>
                </a:solidFill>
                <a:latin typeface="微軟正黑體" pitchFamily="34" charset="-120"/>
                <a:ea typeface="微軟正黑體" pitchFamily="34" charset="-120"/>
              </a:rPr>
              <a:t>資料夾內容比對</a:t>
            </a:r>
            <a:endParaRPr lang="zh-TW" altLang="en-US" b="1" dirty="0">
              <a:solidFill>
                <a:schemeClr val="tx1">
                  <a:lumMod val="75000"/>
                  <a:lumOff val="25000"/>
                </a:schemeClr>
              </a:solidFill>
              <a:latin typeface="微軟正黑體" pitchFamily="34" charset="-120"/>
              <a:ea typeface="微軟正黑體" pitchFamily="34" charset="-120"/>
            </a:endParaRPr>
          </a:p>
        </p:txBody>
      </p:sp>
      <p:cxnSp>
        <p:nvCxnSpPr>
          <p:cNvPr id="71" name="圖案 22"/>
          <p:cNvCxnSpPr>
            <a:stCxn id="60430" idx="3"/>
            <a:endCxn id="8" idx="3"/>
          </p:cNvCxnSpPr>
          <p:nvPr/>
        </p:nvCxnSpPr>
        <p:spPr bwMode="auto">
          <a:xfrm>
            <a:off x="5403347" y="2883700"/>
            <a:ext cx="1153352" cy="681105"/>
          </a:xfrm>
          <a:prstGeom prst="bentConnector3">
            <a:avLst>
              <a:gd name="adj1" fmla="val 50000"/>
            </a:avLst>
          </a:prstGeom>
          <a:solidFill>
            <a:schemeClr val="accent1"/>
          </a:solidFill>
          <a:ln w="28575" cap="flat" cmpd="sng" algn="ctr">
            <a:solidFill>
              <a:schemeClr val="tx1"/>
            </a:solidFill>
            <a:prstDash val="solid"/>
            <a:round/>
            <a:headEnd type="none" w="med" len="med"/>
            <a:tailEnd type="triangle" w="med" len="med"/>
          </a:ln>
          <a:effectLst/>
        </p:spPr>
      </p:cxnSp>
      <p:pic>
        <p:nvPicPr>
          <p:cNvPr id="60432" name="Picture 16" descr="http://icons.iconarchive.com/icons/artua/dragon-soft/512/Toolbox-icon.png"/>
          <p:cNvPicPr>
            <a:picLocks noChangeAspect="1" noChangeArrowheads="1"/>
          </p:cNvPicPr>
          <p:nvPr/>
        </p:nvPicPr>
        <p:blipFill>
          <a:blip r:embed="rId12" cstate="print"/>
          <a:srcRect/>
          <a:stretch>
            <a:fillRect/>
          </a:stretch>
        </p:blipFill>
        <p:spPr bwMode="auto">
          <a:xfrm>
            <a:off x="6926489" y="3479470"/>
            <a:ext cx="661844" cy="661844"/>
          </a:xfrm>
          <a:prstGeom prst="rect">
            <a:avLst/>
          </a:prstGeom>
          <a:noFill/>
        </p:spPr>
      </p:pic>
      <p:sp>
        <p:nvSpPr>
          <p:cNvPr id="75" name="文字方塊 74"/>
          <p:cNvSpPr txBox="1"/>
          <p:nvPr/>
        </p:nvSpPr>
        <p:spPr>
          <a:xfrm>
            <a:off x="0" y="1282535"/>
            <a:ext cx="1620958" cy="584775"/>
          </a:xfrm>
          <a:prstGeom prst="rect">
            <a:avLst/>
          </a:prstGeom>
          <a:noFill/>
        </p:spPr>
        <p:txBody>
          <a:bodyPr wrap="none" rtlCol="0">
            <a:spAutoFit/>
          </a:bodyPr>
          <a:lstStyle/>
          <a:p>
            <a:pPr algn="ctr"/>
            <a:r>
              <a:rPr lang="zh-TW" altLang="en-US" sz="1600" b="1" dirty="0" smtClean="0">
                <a:latin typeface="微軟正黑體" pitchFamily="34" charset="-120"/>
                <a:ea typeface="微軟正黑體" pitchFamily="34" charset="-120"/>
              </a:rPr>
              <a:t>保留</a:t>
            </a:r>
            <a:r>
              <a:rPr lang="en-US" altLang="zh-TW" sz="1600" b="1" dirty="0" smtClean="0">
                <a:latin typeface="微軟正黑體" pitchFamily="34" charset="-120"/>
                <a:ea typeface="微軟正黑體" pitchFamily="34" charset="-120"/>
              </a:rPr>
              <a:t>app</a:t>
            </a:r>
            <a:r>
              <a:rPr lang="zh-TW" altLang="en-US" sz="1600" b="1" dirty="0" smtClean="0">
                <a:latin typeface="微軟正黑體" pitchFamily="34" charset="-120"/>
                <a:ea typeface="微軟正黑體" pitchFamily="34" charset="-120"/>
              </a:rPr>
              <a:t>安裝後</a:t>
            </a:r>
            <a:endParaRPr lang="en-US" altLang="zh-TW" sz="1600" b="1" dirty="0" smtClean="0">
              <a:latin typeface="微軟正黑體" pitchFamily="34" charset="-120"/>
              <a:ea typeface="微軟正黑體" pitchFamily="34" charset="-120"/>
            </a:endParaRPr>
          </a:p>
          <a:p>
            <a:pPr algn="ctr"/>
            <a:r>
              <a:rPr lang="zh-TW" altLang="en-US" sz="1600" b="1" dirty="0" smtClean="0">
                <a:latin typeface="微軟正黑體" pitchFamily="34" charset="-120"/>
                <a:ea typeface="微軟正黑體" pitchFamily="34" charset="-120"/>
              </a:rPr>
              <a:t>初始資料夾狀態</a:t>
            </a:r>
            <a:endParaRPr lang="en-US" altLang="zh-TW" sz="1600" b="1" dirty="0" smtClean="0">
              <a:latin typeface="微軟正黑體" pitchFamily="34" charset="-120"/>
              <a:ea typeface="微軟正黑體" pitchFamily="34" charset="-120"/>
            </a:endParaRPr>
          </a:p>
        </p:txBody>
      </p:sp>
      <p:sp>
        <p:nvSpPr>
          <p:cNvPr id="76" name="文字方塊 75"/>
          <p:cNvSpPr txBox="1"/>
          <p:nvPr/>
        </p:nvSpPr>
        <p:spPr>
          <a:xfrm>
            <a:off x="548242" y="4517570"/>
            <a:ext cx="1005403" cy="584775"/>
          </a:xfrm>
          <a:prstGeom prst="rect">
            <a:avLst/>
          </a:prstGeom>
          <a:noFill/>
        </p:spPr>
        <p:txBody>
          <a:bodyPr wrap="none" rtlCol="0">
            <a:spAutoFit/>
          </a:bodyPr>
          <a:lstStyle/>
          <a:p>
            <a:pPr algn="ctr"/>
            <a:r>
              <a:rPr lang="zh-TW" altLang="en-US" sz="1600" b="1" dirty="0" smtClean="0">
                <a:latin typeface="微軟正黑體" pitchFamily="34" charset="-120"/>
                <a:ea typeface="微軟正黑體" pitchFamily="34" charset="-120"/>
              </a:rPr>
              <a:t>在檢測</a:t>
            </a:r>
            <a:endParaRPr lang="en-US" altLang="zh-TW" sz="1600" b="1" dirty="0" smtClean="0">
              <a:latin typeface="微軟正黑體" pitchFamily="34" charset="-120"/>
              <a:ea typeface="微軟正黑體" pitchFamily="34" charset="-120"/>
            </a:endParaRPr>
          </a:p>
          <a:p>
            <a:pPr algn="ctr"/>
            <a:r>
              <a:rPr lang="zh-TW" altLang="en-US" sz="1600" b="1" dirty="0" smtClean="0">
                <a:latin typeface="微軟正黑體" pitchFamily="34" charset="-120"/>
                <a:ea typeface="微軟正黑體" pitchFamily="34" charset="-120"/>
              </a:rPr>
              <a:t>平台執行</a:t>
            </a:r>
            <a:endParaRPr lang="en-US" altLang="zh-TW" sz="1600" b="1" dirty="0" smtClean="0">
              <a:latin typeface="微軟正黑體" pitchFamily="34" charset="-120"/>
              <a:ea typeface="微軟正黑體" pitchFamily="34" charset="-120"/>
            </a:endParaRPr>
          </a:p>
        </p:txBody>
      </p:sp>
      <p:sp>
        <p:nvSpPr>
          <p:cNvPr id="77" name="文字方塊 76"/>
          <p:cNvSpPr txBox="1"/>
          <p:nvPr/>
        </p:nvSpPr>
        <p:spPr>
          <a:xfrm>
            <a:off x="3018218" y="724394"/>
            <a:ext cx="1954381" cy="830997"/>
          </a:xfrm>
          <a:prstGeom prst="rect">
            <a:avLst/>
          </a:prstGeom>
          <a:noFill/>
        </p:spPr>
        <p:txBody>
          <a:bodyPr wrap="square" rtlCol="0">
            <a:spAutoFit/>
          </a:bodyPr>
          <a:lstStyle/>
          <a:p>
            <a:pPr algn="ctr"/>
            <a:r>
              <a:rPr lang="zh-TW" altLang="en-US" sz="1600" b="1" dirty="0" smtClean="0">
                <a:latin typeface="微軟正黑體" pitchFamily="34" charset="-120"/>
                <a:ea typeface="微軟正黑體" pitchFamily="34" charset="-120"/>
              </a:rPr>
              <a:t>以半自動化</a:t>
            </a:r>
            <a:r>
              <a:rPr lang="zh-TW" altLang="en-US" sz="1600" b="1" dirty="0" smtClean="0">
                <a:latin typeface="微軟正黑體" pitchFamily="34" charset="-120"/>
                <a:ea typeface="微軟正黑體" pitchFamily="34" charset="-120"/>
              </a:rPr>
              <a:t>腳本進行靜態分析</a:t>
            </a:r>
            <a:endParaRPr lang="en-US" altLang="zh-TW" sz="1600" b="1" dirty="0" smtClean="0">
              <a:latin typeface="微軟正黑體" pitchFamily="34" charset="-120"/>
              <a:ea typeface="微軟正黑體" pitchFamily="34" charset="-120"/>
            </a:endParaRPr>
          </a:p>
          <a:p>
            <a:pPr algn="ctr"/>
            <a:endParaRPr lang="en-US" altLang="zh-TW" sz="1600" dirty="0" smtClean="0"/>
          </a:p>
        </p:txBody>
      </p:sp>
      <p:grpSp>
        <p:nvGrpSpPr>
          <p:cNvPr id="44" name="群組 43"/>
          <p:cNvGrpSpPr/>
          <p:nvPr/>
        </p:nvGrpSpPr>
        <p:grpSpPr>
          <a:xfrm>
            <a:off x="3384976" y="5260768"/>
            <a:ext cx="1129956" cy="1092532"/>
            <a:chOff x="3384976" y="5260768"/>
            <a:chExt cx="1129956" cy="1092532"/>
          </a:xfrm>
        </p:grpSpPr>
        <p:pic>
          <p:nvPicPr>
            <p:cNvPr id="7" name="圖片 6" descr="wireshark.png"/>
            <p:cNvPicPr>
              <a:picLocks noChangeAspect="1"/>
            </p:cNvPicPr>
            <p:nvPr/>
          </p:nvPicPr>
          <p:blipFill>
            <a:blip r:embed="rId13" cstate="print"/>
            <a:stretch>
              <a:fillRect/>
            </a:stretch>
          </p:blipFill>
          <p:spPr>
            <a:xfrm>
              <a:off x="3384976" y="5557651"/>
              <a:ext cx="581387" cy="581387"/>
            </a:xfrm>
            <a:prstGeom prst="rect">
              <a:avLst/>
            </a:prstGeom>
          </p:spPr>
        </p:pic>
        <p:pic>
          <p:nvPicPr>
            <p:cNvPr id="60420" name="Picture 4" descr="http://tools.utest.com/wp-content/uploads/sites/3/2014/06/burp-suite-logo.png"/>
            <p:cNvPicPr>
              <a:picLocks noChangeAspect="1" noChangeArrowheads="1"/>
            </p:cNvPicPr>
            <p:nvPr/>
          </p:nvPicPr>
          <p:blipFill>
            <a:blip r:embed="rId14" cstate="print"/>
            <a:srcRect/>
            <a:stretch>
              <a:fillRect/>
            </a:stretch>
          </p:blipFill>
          <p:spPr bwMode="auto">
            <a:xfrm>
              <a:off x="3753792" y="5822860"/>
              <a:ext cx="522523" cy="530440"/>
            </a:xfrm>
            <a:prstGeom prst="rect">
              <a:avLst/>
            </a:prstGeom>
            <a:noFill/>
          </p:spPr>
        </p:pic>
        <p:sp>
          <p:nvSpPr>
            <p:cNvPr id="78" name="文字方塊 77"/>
            <p:cNvSpPr txBox="1"/>
            <p:nvPr/>
          </p:nvSpPr>
          <p:spPr>
            <a:xfrm>
              <a:off x="3509528" y="5260768"/>
              <a:ext cx="1005404" cy="338554"/>
            </a:xfrm>
            <a:prstGeom prst="rect">
              <a:avLst/>
            </a:prstGeom>
            <a:noFill/>
          </p:spPr>
          <p:txBody>
            <a:bodyPr wrap="none" rtlCol="0">
              <a:spAutoFit/>
            </a:bodyPr>
            <a:lstStyle/>
            <a:p>
              <a:r>
                <a:rPr lang="zh-TW" altLang="en-US" sz="1600" b="1" dirty="0" smtClean="0">
                  <a:latin typeface="微軟正黑體" pitchFamily="34" charset="-120"/>
                  <a:ea typeface="微軟正黑體" pitchFamily="34" charset="-120"/>
                </a:rPr>
                <a:t>封包測錄</a:t>
              </a:r>
              <a:endParaRPr lang="en-US" altLang="zh-TW" sz="1600" b="1" dirty="0" smtClean="0">
                <a:latin typeface="微軟正黑體" pitchFamily="34" charset="-120"/>
                <a:ea typeface="微軟正黑體" pitchFamily="34" charset="-120"/>
              </a:endParaRPr>
            </a:p>
          </p:txBody>
        </p:sp>
      </p:grpSp>
      <p:grpSp>
        <p:nvGrpSpPr>
          <p:cNvPr id="48" name="群組 47"/>
          <p:cNvGrpSpPr/>
          <p:nvPr/>
        </p:nvGrpSpPr>
        <p:grpSpPr>
          <a:xfrm>
            <a:off x="5498276" y="5710191"/>
            <a:ext cx="2131249" cy="744044"/>
            <a:chOff x="5498276" y="5710191"/>
            <a:chExt cx="2131249" cy="744044"/>
          </a:xfrm>
        </p:grpSpPr>
        <p:pic>
          <p:nvPicPr>
            <p:cNvPr id="60418" name="Picture 2" descr="http://www.alwusool.com/control/image/Acunetix1.png"/>
            <p:cNvPicPr>
              <a:picLocks noChangeAspect="1" noChangeArrowheads="1"/>
            </p:cNvPicPr>
            <p:nvPr/>
          </p:nvPicPr>
          <p:blipFill>
            <a:blip r:embed="rId15" cstate="print"/>
            <a:srcRect/>
            <a:stretch>
              <a:fillRect/>
            </a:stretch>
          </p:blipFill>
          <p:spPr bwMode="auto">
            <a:xfrm>
              <a:off x="5498276" y="5710191"/>
              <a:ext cx="740311" cy="744044"/>
            </a:xfrm>
            <a:prstGeom prst="rect">
              <a:avLst/>
            </a:prstGeom>
            <a:noFill/>
          </p:spPr>
        </p:pic>
        <p:sp>
          <p:nvSpPr>
            <p:cNvPr id="79" name="文字方塊 78"/>
            <p:cNvSpPr txBox="1"/>
            <p:nvPr/>
          </p:nvSpPr>
          <p:spPr>
            <a:xfrm>
              <a:off x="6301652" y="5785508"/>
              <a:ext cx="1327873" cy="584775"/>
            </a:xfrm>
            <a:prstGeom prst="rect">
              <a:avLst/>
            </a:prstGeom>
            <a:noFill/>
          </p:spPr>
          <p:txBody>
            <a:bodyPr wrap="square" rtlCol="0">
              <a:spAutoFit/>
            </a:bodyPr>
            <a:lstStyle/>
            <a:p>
              <a:r>
                <a:rPr lang="zh-TW" altLang="en-US" sz="1600" b="1" dirty="0" smtClean="0">
                  <a:latin typeface="微軟正黑體" pitchFamily="34" charset="-120"/>
                  <a:ea typeface="微軟正黑體" pitchFamily="34" charset="-120"/>
                </a:rPr>
                <a:t>伺服器自動化掃描工具</a:t>
              </a:r>
              <a:endParaRPr lang="en-US" altLang="zh-TW" sz="1600" b="1" dirty="0" smtClean="0">
                <a:latin typeface="微軟正黑體" pitchFamily="34" charset="-120"/>
                <a:ea typeface="微軟正黑體" pitchFamily="34" charset="-120"/>
              </a:endParaRPr>
            </a:p>
          </p:txBody>
        </p:sp>
      </p:grpSp>
      <p:sp>
        <p:nvSpPr>
          <p:cNvPr id="80" name="文字方塊 79"/>
          <p:cNvSpPr txBox="1"/>
          <p:nvPr/>
        </p:nvSpPr>
        <p:spPr>
          <a:xfrm>
            <a:off x="3252353" y="3174793"/>
            <a:ext cx="1418978" cy="338554"/>
          </a:xfrm>
          <a:prstGeom prst="rect">
            <a:avLst/>
          </a:prstGeom>
          <a:noFill/>
        </p:spPr>
        <p:txBody>
          <a:bodyPr wrap="none" rtlCol="0">
            <a:spAutoFit/>
          </a:bodyPr>
          <a:lstStyle/>
          <a:p>
            <a:r>
              <a:rPr lang="en-US" altLang="zh-TW" sz="1600" b="1" dirty="0" smtClean="0">
                <a:latin typeface="微軟正黑體" pitchFamily="34" charset="-120"/>
                <a:ea typeface="微軟正黑體" pitchFamily="34" charset="-120"/>
              </a:rPr>
              <a:t>App</a:t>
            </a:r>
            <a:r>
              <a:rPr lang="zh-TW" altLang="en-US" sz="1600" b="1" dirty="0" smtClean="0">
                <a:latin typeface="微軟正黑體" pitchFamily="34" charset="-120"/>
                <a:ea typeface="微軟正黑體" pitchFamily="34" charset="-120"/>
              </a:rPr>
              <a:t>行為監控</a:t>
            </a:r>
            <a:endParaRPr lang="en-US" altLang="zh-TW" sz="1600" b="1" dirty="0" smtClean="0">
              <a:latin typeface="微軟正黑體" pitchFamily="34" charset="-120"/>
              <a:ea typeface="微軟正黑體" pitchFamily="34" charset="-120"/>
            </a:endParaRPr>
          </a:p>
        </p:txBody>
      </p:sp>
      <p:sp>
        <p:nvSpPr>
          <p:cNvPr id="81" name="文字方塊 80"/>
          <p:cNvSpPr txBox="1"/>
          <p:nvPr/>
        </p:nvSpPr>
        <p:spPr>
          <a:xfrm>
            <a:off x="4975608" y="2196935"/>
            <a:ext cx="1213794" cy="584775"/>
          </a:xfrm>
          <a:prstGeom prst="rect">
            <a:avLst/>
          </a:prstGeom>
          <a:noFill/>
        </p:spPr>
        <p:txBody>
          <a:bodyPr wrap="none" rtlCol="0">
            <a:spAutoFit/>
          </a:bodyPr>
          <a:lstStyle/>
          <a:p>
            <a:pPr algn="ctr"/>
            <a:r>
              <a:rPr lang="en-US" altLang="zh-TW" sz="1600" b="1" dirty="0" smtClean="0">
                <a:latin typeface="微軟正黑體" pitchFamily="34" charset="-120"/>
                <a:ea typeface="微軟正黑體" pitchFamily="34" charset="-120"/>
              </a:rPr>
              <a:t>App</a:t>
            </a:r>
            <a:r>
              <a:rPr lang="zh-TW" altLang="en-US" sz="1600" b="1" dirty="0" smtClean="0">
                <a:latin typeface="微軟正黑體" pitchFamily="34" charset="-120"/>
                <a:ea typeface="微軟正黑體" pitchFamily="34" charset="-120"/>
              </a:rPr>
              <a:t>執行後</a:t>
            </a:r>
            <a:endParaRPr lang="en-US" altLang="zh-TW" sz="1600" b="1" dirty="0" smtClean="0">
              <a:latin typeface="微軟正黑體" pitchFamily="34" charset="-120"/>
              <a:ea typeface="微軟正黑體" pitchFamily="34" charset="-120"/>
            </a:endParaRPr>
          </a:p>
          <a:p>
            <a:pPr algn="ctr"/>
            <a:r>
              <a:rPr lang="zh-TW" altLang="en-US" sz="1600" b="1" dirty="0" smtClean="0">
                <a:latin typeface="微軟正黑體" pitchFamily="34" charset="-120"/>
                <a:ea typeface="微軟正黑體" pitchFamily="34" charset="-120"/>
              </a:rPr>
              <a:t>狀態</a:t>
            </a:r>
            <a:endParaRPr lang="en-US" altLang="zh-TW" sz="1600" b="1" dirty="0" smtClean="0">
              <a:latin typeface="微軟正黑體" pitchFamily="34" charset="-120"/>
              <a:ea typeface="微軟正黑體" pitchFamily="34" charset="-120"/>
            </a:endParaRPr>
          </a:p>
        </p:txBody>
      </p:sp>
      <p:sp>
        <p:nvSpPr>
          <p:cNvPr id="82" name="文字方塊 81"/>
          <p:cNvSpPr txBox="1"/>
          <p:nvPr/>
        </p:nvSpPr>
        <p:spPr>
          <a:xfrm>
            <a:off x="7303494" y="4006685"/>
            <a:ext cx="1415772" cy="830997"/>
          </a:xfrm>
          <a:prstGeom prst="rect">
            <a:avLst/>
          </a:prstGeom>
          <a:noFill/>
        </p:spPr>
        <p:txBody>
          <a:bodyPr wrap="none" rtlCol="0">
            <a:spAutoFit/>
          </a:bodyPr>
          <a:lstStyle/>
          <a:p>
            <a:pPr algn="ctr"/>
            <a:r>
              <a:rPr lang="zh-TW" altLang="en-US" sz="1600" b="1" dirty="0" smtClean="0">
                <a:latin typeface="微軟正黑體" pitchFamily="34" charset="-120"/>
                <a:ea typeface="微軟正黑體" pitchFamily="34" charset="-120"/>
              </a:rPr>
              <a:t>資料彙整</a:t>
            </a:r>
            <a:endParaRPr lang="en-US" altLang="zh-TW" sz="1600" b="1" dirty="0" smtClean="0">
              <a:latin typeface="微軟正黑體" pitchFamily="34" charset="-120"/>
              <a:ea typeface="微軟正黑體" pitchFamily="34" charset="-120"/>
            </a:endParaRPr>
          </a:p>
          <a:p>
            <a:pPr algn="ctr"/>
            <a:r>
              <a:rPr lang="zh-TW" altLang="en-US" sz="1600" b="1" dirty="0" smtClean="0">
                <a:latin typeface="微軟正黑體" pitchFamily="34" charset="-120"/>
                <a:ea typeface="微軟正黑體" pitchFamily="34" charset="-120"/>
              </a:rPr>
              <a:t>人工動態測試</a:t>
            </a:r>
            <a:endParaRPr lang="en-US" altLang="zh-TW" sz="1600" b="1" dirty="0" smtClean="0">
              <a:latin typeface="微軟正黑體" pitchFamily="34" charset="-120"/>
              <a:ea typeface="微軟正黑體" pitchFamily="34" charset="-120"/>
            </a:endParaRPr>
          </a:p>
          <a:p>
            <a:pPr algn="ctr"/>
            <a:r>
              <a:rPr lang="zh-TW" altLang="en-US" sz="1600" b="1" dirty="0" smtClean="0">
                <a:latin typeface="微軟正黑體" pitchFamily="34" charset="-120"/>
                <a:ea typeface="微軟正黑體" pitchFamily="34" charset="-120"/>
              </a:rPr>
              <a:t>產出報告</a:t>
            </a:r>
            <a:endParaRPr lang="en-US" altLang="zh-TW" sz="1600" b="1" dirty="0" smtClean="0">
              <a:latin typeface="微軟正黑體" pitchFamily="34" charset="-120"/>
              <a:ea typeface="微軟正黑體" pitchFamily="34" charset="-120"/>
            </a:endParaRPr>
          </a:p>
        </p:txBody>
      </p:sp>
      <p:sp>
        <p:nvSpPr>
          <p:cNvPr id="41" name="文字方塊 40"/>
          <p:cNvSpPr txBox="1"/>
          <p:nvPr/>
        </p:nvSpPr>
        <p:spPr>
          <a:xfrm>
            <a:off x="2150076" y="988540"/>
            <a:ext cx="444843" cy="584775"/>
          </a:xfrm>
          <a:prstGeom prst="rect">
            <a:avLst/>
          </a:prstGeom>
          <a:noFill/>
        </p:spPr>
        <p:txBody>
          <a:bodyPr wrap="square" rtlCol="0">
            <a:spAutoFit/>
          </a:bodyPr>
          <a:lstStyle/>
          <a:p>
            <a:r>
              <a:rPr lang="en-US" altLang="zh-TW" sz="3200" b="1" dirty="0" smtClean="0">
                <a:solidFill>
                  <a:srgbClr val="FF0000"/>
                </a:solidFill>
                <a:sym typeface="Wingdings 2"/>
              </a:rPr>
              <a:t></a:t>
            </a:r>
            <a:endParaRPr lang="zh-TW" altLang="en-US" sz="3200" b="1" dirty="0">
              <a:solidFill>
                <a:srgbClr val="FF0000"/>
              </a:solidFill>
            </a:endParaRPr>
          </a:p>
        </p:txBody>
      </p:sp>
      <p:sp>
        <p:nvSpPr>
          <p:cNvPr id="43" name="文字方塊 42"/>
          <p:cNvSpPr txBox="1"/>
          <p:nvPr/>
        </p:nvSpPr>
        <p:spPr>
          <a:xfrm>
            <a:off x="1075038" y="5066269"/>
            <a:ext cx="444843" cy="584775"/>
          </a:xfrm>
          <a:prstGeom prst="rect">
            <a:avLst/>
          </a:prstGeom>
          <a:noFill/>
        </p:spPr>
        <p:txBody>
          <a:bodyPr wrap="square" rtlCol="0">
            <a:spAutoFit/>
          </a:bodyPr>
          <a:lstStyle/>
          <a:p>
            <a:r>
              <a:rPr lang="en-US" altLang="zh-TW" sz="3200" b="1" dirty="0" smtClean="0">
                <a:solidFill>
                  <a:srgbClr val="FF0000"/>
                </a:solidFill>
                <a:sym typeface="Wingdings 2"/>
              </a:rPr>
              <a:t></a:t>
            </a:r>
            <a:endParaRPr lang="zh-TW" altLang="en-US" sz="3200" b="1" dirty="0">
              <a:solidFill>
                <a:srgbClr val="FF0000"/>
              </a:solidFill>
            </a:endParaRPr>
          </a:p>
        </p:txBody>
      </p:sp>
      <p:sp>
        <p:nvSpPr>
          <p:cNvPr id="46" name="文字方塊 45"/>
          <p:cNvSpPr txBox="1"/>
          <p:nvPr/>
        </p:nvSpPr>
        <p:spPr>
          <a:xfrm>
            <a:off x="3323968" y="2434279"/>
            <a:ext cx="444843" cy="584775"/>
          </a:xfrm>
          <a:prstGeom prst="rect">
            <a:avLst/>
          </a:prstGeom>
          <a:noFill/>
        </p:spPr>
        <p:txBody>
          <a:bodyPr wrap="square" rtlCol="0">
            <a:spAutoFit/>
          </a:bodyPr>
          <a:lstStyle/>
          <a:p>
            <a:r>
              <a:rPr lang="en-US" altLang="zh-TW" sz="3200" b="1" dirty="0" smtClean="0">
                <a:solidFill>
                  <a:srgbClr val="FF0000"/>
                </a:solidFill>
                <a:sym typeface="Wingdings 2"/>
              </a:rPr>
              <a:t></a:t>
            </a:r>
            <a:endParaRPr lang="zh-TW" altLang="en-US" sz="3200" b="1" dirty="0">
              <a:solidFill>
                <a:srgbClr val="FF0000"/>
              </a:solidFill>
            </a:endParaRPr>
          </a:p>
        </p:txBody>
      </p:sp>
      <p:sp>
        <p:nvSpPr>
          <p:cNvPr id="47" name="文字方塊 46"/>
          <p:cNvSpPr txBox="1"/>
          <p:nvPr/>
        </p:nvSpPr>
        <p:spPr>
          <a:xfrm>
            <a:off x="7092779" y="2755555"/>
            <a:ext cx="444843" cy="584775"/>
          </a:xfrm>
          <a:prstGeom prst="rect">
            <a:avLst/>
          </a:prstGeom>
          <a:noFill/>
        </p:spPr>
        <p:txBody>
          <a:bodyPr wrap="square" rtlCol="0">
            <a:spAutoFit/>
          </a:bodyPr>
          <a:lstStyle/>
          <a:p>
            <a:r>
              <a:rPr lang="en-US" altLang="zh-TW" sz="3200" b="1" dirty="0" smtClean="0">
                <a:solidFill>
                  <a:srgbClr val="FF0000"/>
                </a:solidFill>
                <a:sym typeface="Wingdings 2"/>
              </a:rPr>
              <a:t></a:t>
            </a:r>
            <a:endParaRPr lang="zh-TW" altLang="en-US"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ox(in)">
                                      <p:cBhvr>
                                        <p:cTn id="7" dur="500"/>
                                        <p:tgtEl>
                                          <p:spTgt spid="20"/>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box(in)">
                                      <p:cBhvr>
                                        <p:cTn id="10" dur="500"/>
                                        <p:tgtEl>
                                          <p:spTgt spid="75"/>
                                        </p:tgtEl>
                                      </p:cBhvr>
                                    </p:animEffect>
                                  </p:childTnLst>
                                </p:cTn>
                              </p:par>
                              <p:par>
                                <p:cTn id="11" presetID="4" presetClass="entr" presetSubtype="16" fill="hold" nodeType="withEffect">
                                  <p:stCondLst>
                                    <p:cond delay="0"/>
                                  </p:stCondLst>
                                  <p:childTnLst>
                                    <p:set>
                                      <p:cBhvr>
                                        <p:cTn id="12" dur="1" fill="hold">
                                          <p:stCondLst>
                                            <p:cond delay="0"/>
                                          </p:stCondLst>
                                        </p:cTn>
                                        <p:tgtEl>
                                          <p:spTgt spid="60426"/>
                                        </p:tgtEl>
                                        <p:attrNameLst>
                                          <p:attrName>style.visibility</p:attrName>
                                        </p:attrNameLst>
                                      </p:cBhvr>
                                      <p:to>
                                        <p:strVal val="visible"/>
                                      </p:to>
                                    </p:set>
                                    <p:animEffect transition="in" filter="box(in)">
                                      <p:cBhvr>
                                        <p:cTn id="13" dur="500"/>
                                        <p:tgtEl>
                                          <p:spTgt spid="60426"/>
                                        </p:tgtEl>
                                      </p:cBhvr>
                                    </p:animEffect>
                                  </p:childTnLst>
                                </p:cTn>
                              </p:par>
                              <p:par>
                                <p:cTn id="14" presetID="4" presetClass="entr" presetSubtype="16"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ox(in)">
                                      <p:cBhvr>
                                        <p:cTn id="16" dur="500"/>
                                        <p:tgtEl>
                                          <p:spTgt spid="5"/>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box(in)">
                                      <p:cBhvr>
                                        <p:cTn id="19" dur="500"/>
                                        <p:tgtEl>
                                          <p:spTgt spid="77"/>
                                        </p:tgtEl>
                                      </p:cBhvr>
                                    </p:animEffect>
                                  </p:childTnLst>
                                </p:cTn>
                              </p:par>
                              <p:par>
                                <p:cTn id="20" presetID="4"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box(in)">
                                      <p:cBhvr>
                                        <p:cTn id="22" dur="500"/>
                                        <p:tgtEl>
                                          <p:spTgt spid="23"/>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box(in)">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box(in)">
                                      <p:cBhvr>
                                        <p:cTn id="30" dur="500"/>
                                        <p:tgtEl>
                                          <p:spTgt spid="19"/>
                                        </p:tgtEl>
                                      </p:cBhvr>
                                    </p:animEffect>
                                  </p:childTnLst>
                                </p:cTn>
                              </p:par>
                              <p:par>
                                <p:cTn id="31" presetID="4" presetClass="entr" presetSubtype="16"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ox(in)">
                                      <p:cBhvr>
                                        <p:cTn id="33" dur="500"/>
                                        <p:tgtEl>
                                          <p:spTgt spid="15"/>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box(in)">
                                      <p:cBhvr>
                                        <p:cTn id="36" dur="500"/>
                                        <p:tgtEl>
                                          <p:spTgt spid="43"/>
                                        </p:tgtEl>
                                      </p:cBhvr>
                                    </p:animEffect>
                                  </p:childTnLst>
                                </p:cTn>
                              </p:par>
                              <p:par>
                                <p:cTn id="37" presetID="4" presetClass="entr" presetSubtype="16"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box(in)">
                                      <p:cBhvr>
                                        <p:cTn id="39" dur="500"/>
                                        <p:tgtEl>
                                          <p:spTgt spid="76"/>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box(in)">
                                      <p:cBhvr>
                                        <p:cTn id="44" dur="500"/>
                                        <p:tgtEl>
                                          <p:spTgt spid="80"/>
                                        </p:tgtEl>
                                      </p:cBhvr>
                                    </p:animEffect>
                                  </p:childTnLst>
                                </p:cTn>
                              </p:par>
                              <p:par>
                                <p:cTn id="45" presetID="4"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ox(in)">
                                      <p:cBhvr>
                                        <p:cTn id="47" dur="500"/>
                                        <p:tgtEl>
                                          <p:spTgt spid="16"/>
                                        </p:tgtEl>
                                      </p:cBhvr>
                                    </p:animEffect>
                                  </p:childTnLst>
                                </p:cTn>
                              </p:par>
                              <p:par>
                                <p:cTn id="48" presetID="4" presetClass="entr" presetSubtype="16"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box(in)">
                                      <p:cBhvr>
                                        <p:cTn id="50" dur="500"/>
                                        <p:tgtEl>
                                          <p:spTgt spid="30"/>
                                        </p:tgtEl>
                                      </p:cBhvr>
                                    </p:animEffect>
                                  </p:childTnLst>
                                </p:cTn>
                              </p:par>
                            </p:childTnLst>
                          </p:cTn>
                        </p:par>
                      </p:childTnLst>
                    </p:cTn>
                  </p:par>
                  <p:par>
                    <p:cTn id="51" fill="hold">
                      <p:stCondLst>
                        <p:cond delay="indefinite"/>
                      </p:stCondLst>
                      <p:childTnLst>
                        <p:par>
                          <p:cTn id="52" fill="hold">
                            <p:stCondLst>
                              <p:cond delay="0"/>
                            </p:stCondLst>
                            <p:childTnLst>
                              <p:par>
                                <p:cTn id="53" presetID="4" presetClass="entr" presetSubtype="16"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box(in)">
                                      <p:cBhvr>
                                        <p:cTn id="55" dur="500"/>
                                        <p:tgtEl>
                                          <p:spTgt spid="33"/>
                                        </p:tgtEl>
                                      </p:cBhvr>
                                    </p:animEffect>
                                  </p:childTnLst>
                                </p:cTn>
                              </p:par>
                              <p:par>
                                <p:cTn id="56" presetID="4" presetClass="entr" presetSubtype="16" fill="hold"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box(in)">
                                      <p:cBhvr>
                                        <p:cTn id="58" dur="500"/>
                                        <p:tgtEl>
                                          <p:spTgt spid="44"/>
                                        </p:tgtEl>
                                      </p:cBhvr>
                                    </p:animEffect>
                                  </p:childTnLst>
                                </p:cTn>
                              </p:par>
                              <p:par>
                                <p:cTn id="59" presetID="4" presetClass="entr" presetSubtype="16"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box(in)">
                                      <p:cBhvr>
                                        <p:cTn id="61" dur="500"/>
                                        <p:tgtEl>
                                          <p:spTgt spid="36"/>
                                        </p:tgtEl>
                                      </p:cBhvr>
                                    </p:animEffect>
                                  </p:childTnLst>
                                </p:cTn>
                              </p:par>
                              <p:par>
                                <p:cTn id="62" presetID="4" presetClass="entr" presetSubtype="16" fill="hold"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box(in)">
                                      <p:cBhvr>
                                        <p:cTn id="64" dur="500"/>
                                        <p:tgtEl>
                                          <p:spTgt spid="48"/>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nodeType="click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ox(in)">
                                      <p:cBhvr>
                                        <p:cTn id="69" dur="500"/>
                                        <p:tgtEl>
                                          <p:spTgt spid="64"/>
                                        </p:tgtEl>
                                      </p:cBhvr>
                                    </p:animEffect>
                                  </p:childTnLst>
                                </p:cTn>
                              </p:par>
                              <p:par>
                                <p:cTn id="70" presetID="4" presetClass="entr" presetSubtype="16" fill="hold" nodeType="withEffect">
                                  <p:stCondLst>
                                    <p:cond delay="0"/>
                                  </p:stCondLst>
                                  <p:childTnLst>
                                    <p:set>
                                      <p:cBhvr>
                                        <p:cTn id="71" dur="1" fill="hold">
                                          <p:stCondLst>
                                            <p:cond delay="0"/>
                                          </p:stCondLst>
                                        </p:cTn>
                                        <p:tgtEl>
                                          <p:spTgt spid="60430"/>
                                        </p:tgtEl>
                                        <p:attrNameLst>
                                          <p:attrName>style.visibility</p:attrName>
                                        </p:attrNameLst>
                                      </p:cBhvr>
                                      <p:to>
                                        <p:strVal val="visible"/>
                                      </p:to>
                                    </p:set>
                                    <p:animEffect transition="in" filter="box(in)">
                                      <p:cBhvr>
                                        <p:cTn id="72" dur="500"/>
                                        <p:tgtEl>
                                          <p:spTgt spid="60430"/>
                                        </p:tgtEl>
                                      </p:cBhvr>
                                    </p:animEffect>
                                  </p:childTnLst>
                                </p:cTn>
                              </p:par>
                              <p:par>
                                <p:cTn id="73" presetID="4" presetClass="entr" presetSubtype="16" fill="hold" grpId="0" nodeType="withEffect">
                                  <p:stCondLst>
                                    <p:cond delay="0"/>
                                  </p:stCondLst>
                                  <p:childTnLst>
                                    <p:set>
                                      <p:cBhvr>
                                        <p:cTn id="74" dur="1" fill="hold">
                                          <p:stCondLst>
                                            <p:cond delay="0"/>
                                          </p:stCondLst>
                                        </p:cTn>
                                        <p:tgtEl>
                                          <p:spTgt spid="81"/>
                                        </p:tgtEl>
                                        <p:attrNameLst>
                                          <p:attrName>style.visibility</p:attrName>
                                        </p:attrNameLst>
                                      </p:cBhvr>
                                      <p:to>
                                        <p:strVal val="visible"/>
                                      </p:to>
                                    </p:set>
                                    <p:animEffect transition="in" filter="box(in)">
                                      <p:cBhvr>
                                        <p:cTn id="75" dur="500"/>
                                        <p:tgtEl>
                                          <p:spTgt spid="81"/>
                                        </p:tgtEl>
                                      </p:cBhvr>
                                    </p:animEffect>
                                  </p:childTnLst>
                                </p:cTn>
                              </p:par>
                              <p:par>
                                <p:cTn id="76" presetID="4" presetClass="entr" presetSubtype="16"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box(in)">
                                      <p:cBhvr>
                                        <p:cTn id="78" dur="500"/>
                                        <p:tgtEl>
                                          <p:spTgt spid="70"/>
                                        </p:tgtEl>
                                      </p:cBhvr>
                                    </p:animEffect>
                                  </p:childTnLst>
                                </p:cTn>
                              </p:par>
                              <p:par>
                                <p:cTn id="79" presetID="4" presetClass="entr" presetSubtype="16"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box(in)">
                                      <p:cBhvr>
                                        <p:cTn id="81" dur="500"/>
                                        <p:tgtEl>
                                          <p:spTgt spid="69"/>
                                        </p:tgtEl>
                                      </p:cBhvr>
                                    </p:animEffect>
                                  </p:childTnLst>
                                </p:cTn>
                              </p:par>
                              <p:par>
                                <p:cTn id="82" presetID="4" presetClass="entr" presetSubtype="16"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animEffect transition="in" filter="box(in)">
                                      <p:cBhvr>
                                        <p:cTn id="84" dur="500"/>
                                        <p:tgtEl>
                                          <p:spTgt spid="46"/>
                                        </p:tgtEl>
                                      </p:cBhvr>
                                    </p:animEffect>
                                  </p:childTnLst>
                                </p:cTn>
                              </p:par>
                            </p:childTnLst>
                          </p:cTn>
                        </p:par>
                      </p:childTnLst>
                    </p:cTn>
                  </p:par>
                  <p:par>
                    <p:cTn id="85" fill="hold">
                      <p:stCondLst>
                        <p:cond delay="indefinite"/>
                      </p:stCondLst>
                      <p:childTnLst>
                        <p:par>
                          <p:cTn id="86" fill="hold">
                            <p:stCondLst>
                              <p:cond delay="0"/>
                            </p:stCondLst>
                            <p:childTnLst>
                              <p:par>
                                <p:cTn id="87" presetID="4" presetClass="entr" presetSubtype="16" fill="hold" nodeType="click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box(in)">
                                      <p:cBhvr>
                                        <p:cTn id="89" dur="500"/>
                                        <p:tgtEl>
                                          <p:spTgt spid="39"/>
                                        </p:tgtEl>
                                      </p:cBhvr>
                                    </p:animEffect>
                                  </p:childTnLst>
                                </p:cTn>
                              </p:par>
                              <p:par>
                                <p:cTn id="90" presetID="4" presetClass="entr" presetSubtype="16" fill="hold" nodeType="with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box(in)">
                                      <p:cBhvr>
                                        <p:cTn id="92" dur="500"/>
                                        <p:tgtEl>
                                          <p:spTgt spid="42"/>
                                        </p:tgtEl>
                                      </p:cBhvr>
                                    </p:animEffect>
                                  </p:childTnLst>
                                </p:cTn>
                              </p:par>
                              <p:par>
                                <p:cTn id="93" presetID="4" presetClass="entr" presetSubtype="16" fill="hold" nodeType="with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box(in)">
                                      <p:cBhvr>
                                        <p:cTn id="95" dur="500"/>
                                        <p:tgtEl>
                                          <p:spTgt spid="71"/>
                                        </p:tgtEl>
                                      </p:cBhvr>
                                    </p:animEffect>
                                  </p:childTnLst>
                                </p:cTn>
                              </p:par>
                              <p:par>
                                <p:cTn id="96" presetID="4" presetClass="entr" presetSubtype="16" fill="hold" nodeType="withEffect">
                                  <p:stCondLst>
                                    <p:cond delay="0"/>
                                  </p:stCondLst>
                                  <p:childTnLst>
                                    <p:set>
                                      <p:cBhvr>
                                        <p:cTn id="97" dur="1" fill="hold">
                                          <p:stCondLst>
                                            <p:cond delay="0"/>
                                          </p:stCondLst>
                                        </p:cTn>
                                        <p:tgtEl>
                                          <p:spTgt spid="45"/>
                                        </p:tgtEl>
                                        <p:attrNameLst>
                                          <p:attrName>style.visibility</p:attrName>
                                        </p:attrNameLst>
                                      </p:cBhvr>
                                      <p:to>
                                        <p:strVal val="visible"/>
                                      </p:to>
                                    </p:set>
                                    <p:animEffect transition="in" filter="box(in)">
                                      <p:cBhvr>
                                        <p:cTn id="98" dur="500"/>
                                        <p:tgtEl>
                                          <p:spTgt spid="45"/>
                                        </p:tgtEl>
                                      </p:cBhvr>
                                    </p:animEffect>
                                  </p:childTnLst>
                                </p:cTn>
                              </p:par>
                              <p:par>
                                <p:cTn id="99" presetID="4" presetClass="entr" presetSubtype="16" fill="hold" grpId="0" nodeType="withEffect">
                                  <p:stCondLst>
                                    <p:cond delay="0"/>
                                  </p:stCondLst>
                                  <p:childTnLst>
                                    <p:set>
                                      <p:cBhvr>
                                        <p:cTn id="100" dur="1" fill="hold">
                                          <p:stCondLst>
                                            <p:cond delay="0"/>
                                          </p:stCondLst>
                                        </p:cTn>
                                        <p:tgtEl>
                                          <p:spTgt spid="82"/>
                                        </p:tgtEl>
                                        <p:attrNameLst>
                                          <p:attrName>style.visibility</p:attrName>
                                        </p:attrNameLst>
                                      </p:cBhvr>
                                      <p:to>
                                        <p:strVal val="visible"/>
                                      </p:to>
                                    </p:set>
                                    <p:animEffect transition="in" filter="box(in)">
                                      <p:cBhvr>
                                        <p:cTn id="101" dur="500"/>
                                        <p:tgtEl>
                                          <p:spTgt spid="82"/>
                                        </p:tgtEl>
                                      </p:cBhvr>
                                    </p:animEffect>
                                  </p:childTnLst>
                                </p:cTn>
                              </p:par>
                              <p:par>
                                <p:cTn id="102" presetID="4" presetClass="entr" presetSubtype="16" fill="hold" nodeType="with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box(in)">
                                      <p:cBhvr>
                                        <p:cTn id="104" dur="500"/>
                                        <p:tgtEl>
                                          <p:spTgt spid="57"/>
                                        </p:tgtEl>
                                      </p:cBhvr>
                                    </p:animEffect>
                                  </p:childTnLst>
                                </p:cTn>
                              </p:par>
                              <p:par>
                                <p:cTn id="105" presetID="4" presetClass="entr" presetSubtype="16" fill="hold" nodeType="withEffect">
                                  <p:stCondLst>
                                    <p:cond delay="0"/>
                                  </p:stCondLst>
                                  <p:childTnLst>
                                    <p:set>
                                      <p:cBhvr>
                                        <p:cTn id="106" dur="1" fill="hold">
                                          <p:stCondLst>
                                            <p:cond delay="0"/>
                                          </p:stCondLst>
                                        </p:cTn>
                                        <p:tgtEl>
                                          <p:spTgt spid="60428"/>
                                        </p:tgtEl>
                                        <p:attrNameLst>
                                          <p:attrName>style.visibility</p:attrName>
                                        </p:attrNameLst>
                                      </p:cBhvr>
                                      <p:to>
                                        <p:strVal val="visible"/>
                                      </p:to>
                                    </p:set>
                                    <p:animEffect transition="in" filter="box(in)">
                                      <p:cBhvr>
                                        <p:cTn id="107" dur="500"/>
                                        <p:tgtEl>
                                          <p:spTgt spid="60428"/>
                                        </p:tgtEl>
                                      </p:cBhvr>
                                    </p:animEffect>
                                  </p:childTnLst>
                                </p:cTn>
                              </p:par>
                              <p:par>
                                <p:cTn id="108" presetID="4" presetClass="entr" presetSubtype="16" fill="hold" grpId="0" nodeType="withEffect">
                                  <p:stCondLst>
                                    <p:cond delay="0"/>
                                  </p:stCondLst>
                                  <p:childTnLst>
                                    <p:set>
                                      <p:cBhvr>
                                        <p:cTn id="109" dur="1" fill="hold">
                                          <p:stCondLst>
                                            <p:cond delay="0"/>
                                          </p:stCondLst>
                                        </p:cTn>
                                        <p:tgtEl>
                                          <p:spTgt spid="47"/>
                                        </p:tgtEl>
                                        <p:attrNameLst>
                                          <p:attrName>style.visibility</p:attrName>
                                        </p:attrNameLst>
                                      </p:cBhvr>
                                      <p:to>
                                        <p:strVal val="visible"/>
                                      </p:to>
                                    </p:set>
                                    <p:animEffect transition="in" filter="box(in)">
                                      <p:cBhvr>
                                        <p:cTn id="110"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p:bldP spid="75" grpId="0"/>
      <p:bldP spid="76" grpId="0"/>
      <p:bldP spid="77" grpId="0"/>
      <p:bldP spid="80" grpId="0"/>
      <p:bldP spid="81" grpId="0"/>
      <p:bldP spid="82" grpId="0"/>
      <p:bldP spid="41" grpId="0"/>
      <p:bldP spid="43" grpId="0"/>
      <p:bldP spid="46"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app</a:t>
            </a:r>
            <a:r>
              <a:rPr lang="zh-TW" altLang="en-US" sz="4000" dirty="0" smtClean="0"/>
              <a:t>傳送 </a:t>
            </a:r>
            <a:r>
              <a:rPr lang="en-US" altLang="zh-TW" sz="4000" dirty="0" smtClean="0"/>
              <a:t>UDID or IMEI</a:t>
            </a:r>
            <a:endParaRPr lang="zh-TW" altLang="en-US" sz="4000" dirty="0"/>
          </a:p>
        </p:txBody>
      </p:sp>
      <p:sp>
        <p:nvSpPr>
          <p:cNvPr id="5" name="矩形 4"/>
          <p:cNvSpPr/>
          <p:nvPr/>
        </p:nvSpPr>
        <p:spPr>
          <a:xfrm>
            <a:off x="440837" y="4024463"/>
            <a:ext cx="8830101" cy="646331"/>
          </a:xfrm>
          <a:prstGeom prst="rect">
            <a:avLst/>
          </a:prstGeom>
        </p:spPr>
        <p:txBody>
          <a:bodyPr wrap="square">
            <a:spAutoFit/>
          </a:bodyPr>
          <a:lstStyle/>
          <a:p>
            <a:r>
              <a:rPr lang="en-US" altLang="zh-TW" b="1" dirty="0" smtClean="0"/>
              <a:t>UDID :  SHA1(Serial Number + ECID + </a:t>
            </a:r>
            <a:r>
              <a:rPr lang="en-US" altLang="zh-TW" b="1" dirty="0" err="1" smtClean="0"/>
              <a:t>WiFi</a:t>
            </a:r>
            <a:r>
              <a:rPr lang="en-US" altLang="zh-TW" b="1" dirty="0" smtClean="0"/>
              <a:t> Address+ Bluetooth Address)</a:t>
            </a:r>
          </a:p>
          <a:p>
            <a:r>
              <a:rPr lang="en-US" altLang="zh-TW" b="1" dirty="0" smtClean="0"/>
              <a:t>IMEI : </a:t>
            </a:r>
            <a:r>
              <a:rPr lang="zh-TW" altLang="en-US" b="1" dirty="0" smtClean="0">
                <a:latin typeface="微軟正黑體" pitchFamily="34" charset="-120"/>
                <a:ea typeface="微軟正黑體" pitchFamily="34" charset="-120"/>
              </a:rPr>
              <a:t>手機識別碼</a:t>
            </a:r>
            <a:endParaRPr lang="zh-TW" altLang="en-US" b="1" dirty="0">
              <a:latin typeface="微軟正黑體" pitchFamily="34" charset="-120"/>
              <a:ea typeface="微軟正黑體" pitchFamily="34" charset="-120"/>
            </a:endParaRPr>
          </a:p>
        </p:txBody>
      </p:sp>
      <p:sp>
        <p:nvSpPr>
          <p:cNvPr id="6" name="內容版面配置區 2"/>
          <p:cNvSpPr txBox="1">
            <a:spLocks/>
          </p:cNvSpPr>
          <p:nvPr/>
        </p:nvSpPr>
        <p:spPr bwMode="gray">
          <a:xfrm>
            <a:off x="356260" y="4928260"/>
            <a:ext cx="8063345" cy="9381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屬於用戶個人隱私資料，不建議送到遠端保存</a:t>
            </a:r>
            <a:endParaRPr kumimoji="0" lang="en-US" altLang="zh-TW"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en-US" altLang="zh-TW"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UDID , IMEI </a:t>
            </a:r>
            <a:r>
              <a:rPr kumimoji="0" lang="zh-TW" altLang="en-US"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皆可假造，不應做為身分識別之依據</a:t>
            </a:r>
            <a:endParaRPr kumimoji="0" lang="en-US" altLang="zh-TW"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403011" y="1226794"/>
            <a:ext cx="8239125" cy="2600325"/>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app</a:t>
            </a:r>
            <a:r>
              <a:rPr lang="zh-TW" altLang="en-US" sz="4000" dirty="0" smtClean="0"/>
              <a:t>伺服器端注入漏洞</a:t>
            </a:r>
            <a:endParaRPr lang="zh-TW" altLang="en-US" sz="4000" dirty="0"/>
          </a:p>
        </p:txBody>
      </p:sp>
      <p:sp>
        <p:nvSpPr>
          <p:cNvPr id="3" name="內容版面配置區 2"/>
          <p:cNvSpPr>
            <a:spLocks noGrp="1"/>
          </p:cNvSpPr>
          <p:nvPr>
            <p:ph idx="1"/>
          </p:nvPr>
        </p:nvSpPr>
        <p:spPr>
          <a:xfrm>
            <a:off x="4848094" y="1448789"/>
            <a:ext cx="4197929" cy="4937497"/>
          </a:xfrm>
        </p:spPr>
        <p:txBody>
          <a:bodyPr/>
          <a:lstStyle/>
          <a:p>
            <a:pPr algn="just"/>
            <a:r>
              <a:rPr lang="zh-TW" altLang="en-US" sz="2000" dirty="0" smtClean="0"/>
              <a:t>約有</a:t>
            </a:r>
            <a:r>
              <a:rPr lang="en-US" altLang="zh-TW" sz="2000" dirty="0" smtClean="0"/>
              <a:t>12% app</a:t>
            </a:r>
            <a:r>
              <a:rPr lang="zh-TW" altLang="en-US" sz="2000" dirty="0" smtClean="0"/>
              <a:t>存在</a:t>
            </a:r>
            <a:r>
              <a:rPr lang="en-US" altLang="zh-TW" sz="2000" dirty="0" err="1" smtClean="0"/>
              <a:t>SQLi</a:t>
            </a:r>
            <a:r>
              <a:rPr lang="zh-TW" altLang="en-US" sz="2000" dirty="0" smtClean="0"/>
              <a:t>漏洞，尤其在</a:t>
            </a:r>
            <a:r>
              <a:rPr lang="zh-TW" altLang="en-US" sz="2000" dirty="0" smtClean="0">
                <a:solidFill>
                  <a:srgbClr val="FF0000"/>
                </a:solidFill>
              </a:rPr>
              <a:t>新聞</a:t>
            </a:r>
            <a:r>
              <a:rPr lang="zh-TW" altLang="en-US" sz="2000" dirty="0" smtClean="0"/>
              <a:t>、</a:t>
            </a:r>
            <a:r>
              <a:rPr lang="zh-TW" altLang="en-US" sz="2000" dirty="0" smtClean="0">
                <a:solidFill>
                  <a:srgbClr val="FF0000"/>
                </a:solidFill>
              </a:rPr>
              <a:t>生活購物</a:t>
            </a:r>
            <a:r>
              <a:rPr lang="zh-TW" altLang="en-US" sz="2000" dirty="0" smtClean="0"/>
              <a:t>與</a:t>
            </a:r>
            <a:r>
              <a:rPr lang="zh-TW" altLang="en-US" sz="2000" dirty="0" smtClean="0">
                <a:solidFill>
                  <a:srgbClr val="FF0000"/>
                </a:solidFill>
              </a:rPr>
              <a:t>影視</a:t>
            </a:r>
            <a:r>
              <a:rPr lang="zh-TW" altLang="en-US" sz="2000" dirty="0" smtClean="0"/>
              <a:t>類別居多</a:t>
            </a:r>
            <a:endParaRPr lang="en-US" altLang="zh-TW" sz="2000" dirty="0" smtClean="0"/>
          </a:p>
          <a:p>
            <a:pPr algn="just"/>
            <a:r>
              <a:rPr lang="en-US" altLang="zh-TW" sz="2000" dirty="0" smtClean="0"/>
              <a:t>XXE injection</a:t>
            </a:r>
            <a:r>
              <a:rPr lang="zh-TW" altLang="en-US" sz="2000" dirty="0" smtClean="0"/>
              <a:t> 漏洞比想像中少</a:t>
            </a:r>
            <a:endParaRPr lang="en-US" altLang="zh-TW" sz="2000" dirty="0" smtClean="0"/>
          </a:p>
          <a:p>
            <a:pPr lvl="1"/>
            <a:r>
              <a:rPr lang="en-US" altLang="zh-TW" sz="1600" dirty="0" err="1" smtClean="0"/>
              <a:t>setShouldResolveExternalEntities</a:t>
            </a:r>
            <a:r>
              <a:rPr lang="en-US" altLang="zh-TW" sz="1600" dirty="0" smtClean="0">
                <a:solidFill>
                  <a:srgbClr val="FF0000"/>
                </a:solidFill>
              </a:rPr>
              <a:t> default NO</a:t>
            </a:r>
            <a:r>
              <a:rPr lang="en-US" altLang="zh-TW" sz="1600" dirty="0" smtClean="0"/>
              <a:t> in </a:t>
            </a:r>
            <a:r>
              <a:rPr lang="en-US" altLang="zh-TW" sz="1600" dirty="0" err="1" smtClean="0"/>
              <a:t>NSXMLParser</a:t>
            </a:r>
            <a:endParaRPr lang="en-US" altLang="zh-TW" sz="1600" dirty="0" smtClean="0"/>
          </a:p>
          <a:p>
            <a:pPr lvl="1"/>
            <a:r>
              <a:rPr lang="en-US" altLang="zh-TW" sz="1600" dirty="0" err="1" smtClean="0">
                <a:solidFill>
                  <a:srgbClr val="FF0000"/>
                </a:solidFill>
              </a:rPr>
              <a:t>NSXMLNodeLoadExternalEntitiesNever</a:t>
            </a:r>
            <a:r>
              <a:rPr lang="en-US" altLang="zh-TW" sz="1600" dirty="0" smtClean="0"/>
              <a:t> in </a:t>
            </a:r>
            <a:r>
              <a:rPr lang="en-US" altLang="zh-TW" sz="1600" dirty="0" err="1" smtClean="0"/>
              <a:t>NSXMLDocument</a:t>
            </a:r>
            <a:endParaRPr lang="en-US" altLang="zh-TW" sz="1600" dirty="0" smtClean="0"/>
          </a:p>
          <a:p>
            <a:pPr lvl="1"/>
            <a:r>
              <a:rPr lang="en-US" altLang="zh-TW" sz="1600" dirty="0" err="1" smtClean="0"/>
              <a:t>Libxml</a:t>
            </a:r>
            <a:r>
              <a:rPr lang="en-US" altLang="zh-TW" sz="1600" dirty="0" smtClean="0"/>
              <a:t> 2.9 </a:t>
            </a:r>
            <a:r>
              <a:rPr lang="zh-TW" altLang="en-US" sz="1600" dirty="0" smtClean="0"/>
              <a:t>預設 </a:t>
            </a:r>
            <a:r>
              <a:rPr lang="en-US" altLang="zh-TW" sz="1600" dirty="0" smtClean="0"/>
              <a:t>disable </a:t>
            </a:r>
          </a:p>
          <a:p>
            <a:r>
              <a:rPr lang="zh-TW" altLang="en-US" sz="2000" dirty="0" smtClean="0"/>
              <a:t>使用無法根治的防禦方式</a:t>
            </a:r>
            <a:endParaRPr lang="en-US" altLang="zh-TW" sz="2000" dirty="0" smtClean="0"/>
          </a:p>
          <a:p>
            <a:pPr lvl="1"/>
            <a:r>
              <a:rPr lang="zh-TW" altLang="en-US" sz="2000" dirty="0" smtClean="0"/>
              <a:t>僅在使用者介面做輸入檢查，忽略伺服器端的防禦</a:t>
            </a:r>
            <a:endParaRPr lang="en-US" altLang="zh-TW" sz="2000" dirty="0" smtClean="0"/>
          </a:p>
          <a:p>
            <a:pPr lvl="1"/>
            <a:r>
              <a:rPr lang="zh-TW" altLang="en-US" sz="2000" dirty="0" smtClean="0"/>
              <a:t>利用 把參數</a:t>
            </a:r>
            <a:r>
              <a:rPr lang="en-US" altLang="zh-TW" sz="2000" dirty="0" smtClean="0"/>
              <a:t>hash</a:t>
            </a:r>
            <a:r>
              <a:rPr lang="zh-TW" altLang="en-US" sz="2000" dirty="0" smtClean="0"/>
              <a:t>做成</a:t>
            </a:r>
            <a:r>
              <a:rPr lang="en-US" altLang="zh-TW" sz="2000" dirty="0" smtClean="0"/>
              <a:t> token</a:t>
            </a:r>
            <a:r>
              <a:rPr lang="zh-TW" altLang="en-US" sz="2000" dirty="0" smtClean="0"/>
              <a:t>來防封包竄改</a:t>
            </a:r>
            <a:endParaRPr lang="zh-TW" altLang="en-US" sz="2000" dirty="0"/>
          </a:p>
        </p:txBody>
      </p:sp>
      <p:pic>
        <p:nvPicPr>
          <p:cNvPr id="4" name="圖片 3" descr="app_sqli.png"/>
          <p:cNvPicPr>
            <a:picLocks noChangeAspect="1"/>
          </p:cNvPicPr>
          <p:nvPr/>
        </p:nvPicPr>
        <p:blipFill>
          <a:blip r:embed="rId3" cstate="print"/>
          <a:stretch>
            <a:fillRect/>
          </a:stretch>
        </p:blipFill>
        <p:spPr>
          <a:xfrm>
            <a:off x="148281" y="2379553"/>
            <a:ext cx="4690752" cy="2308437"/>
          </a:xfrm>
          <a:prstGeom prst="rect">
            <a:avLst/>
          </a:prstGeom>
          <a:solidFill>
            <a:srgbClr val="000000">
              <a:shade val="95000"/>
            </a:srgbClr>
          </a:solidFill>
          <a:ln w="3175" cap="sq">
            <a:solidFill>
              <a:schemeClr val="tx1"/>
            </a:solidFill>
            <a:miter lim="800000"/>
          </a:ln>
          <a:effectLst>
            <a:outerShdw blurRad="254000" dist="190500" dir="2700000" sy="90000" algn="bl" rotWithShape="0">
              <a:srgbClr val="000000">
                <a:alpha val="40000"/>
              </a:srgbClr>
            </a:outerShdw>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p:cNvPicPr>
            <a:picLocks noChangeAspect="1" noChangeArrowheads="1"/>
          </p:cNvPicPr>
          <p:nvPr/>
        </p:nvPicPr>
        <p:blipFill>
          <a:blip r:embed="rId2" cstate="print"/>
          <a:srcRect r="13897" b="5869"/>
          <a:stretch>
            <a:fillRect/>
          </a:stretch>
        </p:blipFill>
        <p:spPr bwMode="auto">
          <a:xfrm>
            <a:off x="526974" y="3521971"/>
            <a:ext cx="3875808" cy="2342176"/>
          </a:xfrm>
          <a:prstGeom prst="rect">
            <a:avLst/>
          </a:prstGeom>
          <a:noFill/>
          <a:ln w="9525">
            <a:noFill/>
            <a:miter lim="800000"/>
            <a:headEnd/>
            <a:tailEnd/>
          </a:ln>
        </p:spPr>
      </p:pic>
      <p:sp>
        <p:nvSpPr>
          <p:cNvPr id="2" name="標題 1"/>
          <p:cNvSpPr>
            <a:spLocks noGrp="1"/>
          </p:cNvSpPr>
          <p:nvPr>
            <p:ph type="title"/>
          </p:nvPr>
        </p:nvSpPr>
        <p:spPr/>
        <p:txBody>
          <a:bodyPr/>
          <a:lstStyle/>
          <a:p>
            <a:r>
              <a:rPr lang="zh-TW" altLang="en-US" sz="4000" dirty="0" smtClean="0"/>
              <a:t>未利用</a:t>
            </a:r>
            <a:r>
              <a:rPr lang="en-US" altLang="zh-TW" sz="4000" dirty="0" smtClean="0"/>
              <a:t>Session</a:t>
            </a:r>
            <a:r>
              <a:rPr lang="zh-TW" altLang="en-US" sz="4000" dirty="0" smtClean="0"/>
              <a:t>進行身分控管</a:t>
            </a:r>
            <a:endParaRPr lang="zh-TW" altLang="en-US" sz="4000" dirty="0"/>
          </a:p>
        </p:txBody>
      </p:sp>
      <p:pic>
        <p:nvPicPr>
          <p:cNvPr id="1029" name="Picture 5"/>
          <p:cNvPicPr>
            <a:picLocks noChangeAspect="1" noChangeArrowheads="1"/>
          </p:cNvPicPr>
          <p:nvPr/>
        </p:nvPicPr>
        <p:blipFill>
          <a:blip r:embed="rId3" cstate="print"/>
          <a:srcRect r="16088"/>
          <a:stretch>
            <a:fillRect/>
          </a:stretch>
        </p:blipFill>
        <p:spPr bwMode="auto">
          <a:xfrm>
            <a:off x="467225" y="2502796"/>
            <a:ext cx="3893993" cy="2553132"/>
          </a:xfrm>
          <a:prstGeom prst="rect">
            <a:avLst/>
          </a:prstGeom>
          <a:noFill/>
          <a:ln w="9525">
            <a:noFill/>
            <a:miter lim="800000"/>
            <a:headEnd/>
            <a:tailEnd/>
          </a:ln>
        </p:spPr>
      </p:pic>
      <p:pic>
        <p:nvPicPr>
          <p:cNvPr id="1035" name="Picture 11"/>
          <p:cNvPicPr>
            <a:picLocks noChangeAspect="1" noChangeArrowheads="1"/>
          </p:cNvPicPr>
          <p:nvPr/>
        </p:nvPicPr>
        <p:blipFill>
          <a:blip r:embed="rId4" cstate="print"/>
          <a:srcRect b="52479"/>
          <a:stretch>
            <a:fillRect/>
          </a:stretch>
        </p:blipFill>
        <p:spPr bwMode="auto">
          <a:xfrm>
            <a:off x="5256385" y="1287005"/>
            <a:ext cx="3152775" cy="2389909"/>
          </a:xfrm>
          <a:prstGeom prst="rect">
            <a:avLst/>
          </a:prstGeom>
          <a:noFill/>
          <a:ln w="9525">
            <a:noFill/>
            <a:miter lim="800000"/>
            <a:headEnd/>
            <a:tailEnd/>
          </a:ln>
        </p:spPr>
      </p:pic>
      <p:pic>
        <p:nvPicPr>
          <p:cNvPr id="1036" name="Picture 12"/>
          <p:cNvPicPr>
            <a:picLocks noChangeAspect="1" noChangeArrowheads="1"/>
          </p:cNvPicPr>
          <p:nvPr/>
        </p:nvPicPr>
        <p:blipFill>
          <a:blip r:embed="rId5" cstate="print"/>
          <a:srcRect t="47736" b="39297"/>
          <a:stretch>
            <a:fillRect/>
          </a:stretch>
        </p:blipFill>
        <p:spPr bwMode="auto">
          <a:xfrm>
            <a:off x="5246860" y="3676914"/>
            <a:ext cx="3171825" cy="654627"/>
          </a:xfrm>
          <a:prstGeom prst="rect">
            <a:avLst/>
          </a:prstGeom>
          <a:noFill/>
          <a:ln w="9525">
            <a:noFill/>
            <a:miter lim="800000"/>
            <a:headEnd/>
            <a:tailEnd/>
          </a:ln>
        </p:spPr>
      </p:pic>
      <p:pic>
        <p:nvPicPr>
          <p:cNvPr id="19" name="Picture 11"/>
          <p:cNvPicPr>
            <a:picLocks noChangeAspect="1" noChangeArrowheads="1"/>
          </p:cNvPicPr>
          <p:nvPr/>
        </p:nvPicPr>
        <p:blipFill>
          <a:blip r:embed="rId4" cstate="print"/>
          <a:srcRect t="60814" b="26376"/>
          <a:stretch>
            <a:fillRect/>
          </a:stretch>
        </p:blipFill>
        <p:spPr bwMode="auto">
          <a:xfrm>
            <a:off x="5263311" y="4321150"/>
            <a:ext cx="3152775" cy="644237"/>
          </a:xfrm>
          <a:prstGeom prst="rect">
            <a:avLst/>
          </a:prstGeom>
          <a:noFill/>
          <a:ln w="9525">
            <a:noFill/>
            <a:miter lim="800000"/>
            <a:headEnd/>
            <a:tailEnd/>
          </a:ln>
        </p:spPr>
      </p:pic>
      <p:sp>
        <p:nvSpPr>
          <p:cNvPr id="22" name="內容版面配置區 2"/>
          <p:cNvSpPr>
            <a:spLocks noGrp="1"/>
          </p:cNvSpPr>
          <p:nvPr>
            <p:ph idx="1"/>
          </p:nvPr>
        </p:nvSpPr>
        <p:spPr>
          <a:xfrm>
            <a:off x="273132" y="1309256"/>
            <a:ext cx="4218706" cy="1159329"/>
          </a:xfrm>
        </p:spPr>
        <p:txBody>
          <a:bodyPr/>
          <a:lstStyle/>
          <a:p>
            <a:pPr algn="just"/>
            <a:r>
              <a:rPr lang="zh-TW" altLang="en-US" sz="2000" dirty="0" smtClean="0"/>
              <a:t>修改封包內容並發送，可以偽造任意使用者</a:t>
            </a:r>
            <a:r>
              <a:rPr lang="en-US" altLang="zh-TW" sz="2000" dirty="0" smtClean="0"/>
              <a:t>ID</a:t>
            </a:r>
            <a:r>
              <a:rPr lang="zh-TW" altLang="en-US" sz="2000" dirty="0" smtClean="0"/>
              <a:t>贈送自己折價卷。</a:t>
            </a:r>
            <a:endParaRPr lang="zh-TW" altLang="en-US" sz="2000" dirty="0"/>
          </a:p>
        </p:txBody>
      </p:sp>
      <p:sp>
        <p:nvSpPr>
          <p:cNvPr id="23" name="內容版面配置區 2"/>
          <p:cNvSpPr txBox="1">
            <a:spLocks/>
          </p:cNvSpPr>
          <p:nvPr/>
        </p:nvSpPr>
        <p:spPr bwMode="gray">
          <a:xfrm>
            <a:off x="4747156" y="5251860"/>
            <a:ext cx="4197929" cy="8758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2000" b="1" kern="0" dirty="0" smtClean="0">
                <a:solidFill>
                  <a:srgbClr val="161616"/>
                </a:solidFill>
                <a:latin typeface="微軟正黑體" pitchFamily="34" charset="-120"/>
                <a:ea typeface="微軟正黑體" pitchFamily="34" charset="-120"/>
              </a:rPr>
              <a:t>應利用</a:t>
            </a:r>
            <a:r>
              <a:rPr kumimoji="0" lang="en-US" altLang="zh-TW" sz="2000" b="1" kern="0" dirty="0" smtClean="0">
                <a:solidFill>
                  <a:srgbClr val="161616"/>
                </a:solidFill>
                <a:latin typeface="微軟正黑體" pitchFamily="34" charset="-120"/>
                <a:ea typeface="微軟正黑體" pitchFamily="34" charset="-120"/>
              </a:rPr>
              <a:t>session</a:t>
            </a:r>
            <a:r>
              <a:rPr kumimoji="0" lang="zh-TW" altLang="en-US" sz="2000" b="1" kern="0" dirty="0" smtClean="0">
                <a:solidFill>
                  <a:srgbClr val="161616"/>
                </a:solidFill>
                <a:latin typeface="微軟正黑體" pitchFamily="34" charset="-120"/>
                <a:ea typeface="微軟正黑體" pitchFamily="34" charset="-120"/>
              </a:rPr>
              <a:t>檢查使用者身分是否具有足夠的執行權限</a:t>
            </a:r>
            <a:r>
              <a:rPr kumimoji="0" lang="zh-TW" altLang="en-US" sz="20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a:t>
            </a:r>
            <a:endParaRPr kumimoji="0" lang="zh-TW" altLang="en-US" sz="2000" b="1" i="0" u="none" strike="noStrike" kern="0" cap="none" spc="0" normalizeH="0" baseline="0" noProof="0" dirty="0">
              <a:ln>
                <a:noFill/>
              </a:ln>
              <a:solidFill>
                <a:srgbClr val="161616"/>
              </a:solidFill>
              <a:effectLst/>
              <a:uLnTx/>
              <a:uFillTx/>
              <a:latin typeface="微軟正黑體" pitchFamily="34" charset="-120"/>
              <a:ea typeface="微軟正黑體" pitchFamily="34" charset="-12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36"/>
                                        </p:tgtEl>
                                        <p:attrNameLst>
                                          <p:attrName>style.visibility</p:attrName>
                                        </p:attrNameLst>
                                      </p:cBhvr>
                                      <p:to>
                                        <p:strVal val="visible"/>
                                      </p:to>
                                    </p:set>
                                    <p:animEffect transition="in" filter="box(in)">
                                      <p:cBhvr>
                                        <p:cTn id="7" dur="500"/>
                                        <p:tgtEl>
                                          <p:spTgt spid="1036"/>
                                        </p:tgtEl>
                                      </p:cBhvr>
                                    </p:animEffect>
                                  </p:childTnLst>
                                </p:cTn>
                              </p:par>
                            </p:childTnLst>
                          </p:cTn>
                        </p:par>
                        <p:par>
                          <p:cTn id="8" fill="hold">
                            <p:stCondLst>
                              <p:cond delay="500"/>
                            </p:stCondLst>
                            <p:childTnLst>
                              <p:par>
                                <p:cTn id="9" presetID="4"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ox(in)">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sz="4000" dirty="0" smtClean="0"/>
              <a:t>SSL</a:t>
            </a:r>
            <a:r>
              <a:rPr lang="zh-TW" altLang="en-US" sz="4000" dirty="0" smtClean="0"/>
              <a:t>憑證錯誤處理</a:t>
            </a:r>
            <a:endParaRPr lang="zh-TW" altLang="en-US" sz="4000" dirty="0"/>
          </a:p>
        </p:txBody>
      </p:sp>
      <p:sp>
        <p:nvSpPr>
          <p:cNvPr id="3" name="內容版面配置區 2"/>
          <p:cNvSpPr>
            <a:spLocks noGrp="1"/>
          </p:cNvSpPr>
          <p:nvPr>
            <p:ph idx="1"/>
          </p:nvPr>
        </p:nvSpPr>
        <p:spPr>
          <a:xfrm>
            <a:off x="3776367" y="1196975"/>
            <a:ext cx="5130127" cy="4966319"/>
          </a:xfrm>
        </p:spPr>
        <p:txBody>
          <a:bodyPr/>
          <a:lstStyle/>
          <a:p>
            <a:r>
              <a:rPr lang="zh-TW" altLang="en-US" dirty="0" smtClean="0"/>
              <a:t>憑證錯誤可能性有</a:t>
            </a:r>
            <a:endParaRPr lang="en-US" altLang="zh-TW" dirty="0" smtClean="0"/>
          </a:p>
          <a:p>
            <a:pPr lvl="1"/>
            <a:r>
              <a:rPr lang="zh-TW" altLang="en-US" dirty="0" smtClean="0"/>
              <a:t>自簽憑證、憑證過期</a:t>
            </a:r>
            <a:endParaRPr lang="en-US" altLang="zh-TW" dirty="0" smtClean="0"/>
          </a:p>
          <a:p>
            <a:pPr lvl="1"/>
            <a:r>
              <a:rPr lang="zh-TW" altLang="en-US" dirty="0" smtClean="0"/>
              <a:t>手機支援度不足</a:t>
            </a:r>
            <a:endParaRPr lang="en-US" altLang="zh-TW" dirty="0" smtClean="0"/>
          </a:p>
          <a:p>
            <a:pPr lvl="1"/>
            <a:r>
              <a:rPr lang="en-US" altLang="zh-TW" dirty="0" smtClean="0">
                <a:solidFill>
                  <a:srgbClr val="FF0000"/>
                </a:solidFill>
              </a:rPr>
              <a:t>Man in the middle</a:t>
            </a:r>
          </a:p>
          <a:p>
            <a:r>
              <a:rPr lang="zh-TW" altLang="en-US" dirty="0" smtClean="0"/>
              <a:t>多數開發者直接忽略憑證錯誤 </a:t>
            </a:r>
            <a:endParaRPr lang="en-US" altLang="zh-TW" dirty="0" smtClean="0"/>
          </a:p>
          <a:p>
            <a:endParaRPr lang="en-US" altLang="zh-TW" dirty="0" smtClean="0"/>
          </a:p>
          <a:p>
            <a:r>
              <a:rPr lang="zh-TW" altLang="en-US" dirty="0" smtClean="0"/>
              <a:t>挑選</a:t>
            </a:r>
            <a:r>
              <a:rPr lang="en-US" altLang="zh-TW" dirty="0" smtClean="0"/>
              <a:t>40</a:t>
            </a:r>
            <a:r>
              <a:rPr lang="zh-TW" altLang="en-US" dirty="0" smtClean="0"/>
              <a:t>隻金融、購物等須會員登入功能的</a:t>
            </a:r>
            <a:r>
              <a:rPr lang="en-US" altLang="zh-TW" dirty="0" smtClean="0"/>
              <a:t>app</a:t>
            </a:r>
            <a:r>
              <a:rPr lang="zh-TW" altLang="en-US" dirty="0" smtClean="0"/>
              <a:t>進行測試</a:t>
            </a:r>
            <a:endParaRPr lang="en-US" altLang="zh-TW" dirty="0" smtClean="0"/>
          </a:p>
          <a:p>
            <a:pPr lvl="1"/>
            <a:r>
              <a:rPr lang="en-US" altLang="zh-TW" dirty="0" smtClean="0">
                <a:solidFill>
                  <a:srgbClr val="FF0000"/>
                </a:solidFill>
              </a:rPr>
              <a:t>3</a:t>
            </a:r>
            <a:r>
              <a:rPr lang="zh-TW" altLang="en-US" dirty="0" smtClean="0"/>
              <a:t>家未使用</a:t>
            </a:r>
            <a:r>
              <a:rPr lang="en-US" altLang="zh-TW" dirty="0" smtClean="0"/>
              <a:t>https</a:t>
            </a:r>
            <a:r>
              <a:rPr lang="zh-TW" altLang="en-US" dirty="0" smtClean="0"/>
              <a:t>保護</a:t>
            </a:r>
            <a:endParaRPr lang="en-US" altLang="zh-TW" dirty="0" smtClean="0"/>
          </a:p>
          <a:p>
            <a:pPr lvl="1"/>
            <a:r>
              <a:rPr lang="en-US" altLang="zh-TW" dirty="0" smtClean="0">
                <a:solidFill>
                  <a:srgbClr val="FF0000"/>
                </a:solidFill>
              </a:rPr>
              <a:t>12</a:t>
            </a:r>
            <a:r>
              <a:rPr lang="zh-TW" altLang="en-US" dirty="0" smtClean="0"/>
              <a:t>家出現憑證錯誤後繼續連線</a:t>
            </a:r>
            <a:endParaRPr lang="en-US" altLang="zh-TW" dirty="0" smtClean="0"/>
          </a:p>
          <a:p>
            <a:pPr lvl="1"/>
            <a:r>
              <a:rPr lang="en-US" altLang="zh-TW" dirty="0" smtClean="0"/>
              <a:t>25</a:t>
            </a:r>
            <a:r>
              <a:rPr lang="zh-TW" altLang="en-US" dirty="0" smtClean="0"/>
              <a:t>家出現憑證錯誤後停止連線</a:t>
            </a:r>
            <a:endParaRPr lang="en-US" altLang="zh-TW" dirty="0" smtClean="0"/>
          </a:p>
          <a:p>
            <a:pPr lvl="1">
              <a:buNone/>
            </a:pPr>
            <a:r>
              <a:rPr lang="zh-TW" altLang="en-US" dirty="0" smtClean="0"/>
              <a:t>約</a:t>
            </a:r>
            <a:r>
              <a:rPr lang="en-US" altLang="zh-TW" dirty="0" smtClean="0"/>
              <a:t>37.5%</a:t>
            </a:r>
            <a:r>
              <a:rPr lang="zh-TW" altLang="en-US" dirty="0" smtClean="0"/>
              <a:t>的</a:t>
            </a:r>
            <a:r>
              <a:rPr lang="en-US" altLang="zh-TW" dirty="0" smtClean="0"/>
              <a:t>app</a:t>
            </a:r>
            <a:r>
              <a:rPr lang="zh-TW" altLang="en-US" dirty="0" smtClean="0"/>
              <a:t>存在資訊洩漏風險</a:t>
            </a:r>
            <a:endParaRPr lang="zh-TW" altLang="en-US" dirty="0"/>
          </a:p>
        </p:txBody>
      </p:sp>
      <p:pic>
        <p:nvPicPr>
          <p:cNvPr id="4" name="Picture 4"/>
          <p:cNvPicPr>
            <a:picLocks noChangeAspect="1" noChangeArrowheads="1"/>
          </p:cNvPicPr>
          <p:nvPr/>
        </p:nvPicPr>
        <p:blipFill>
          <a:blip r:embed="rId2" cstate="print"/>
          <a:srcRect/>
          <a:stretch>
            <a:fillRect/>
          </a:stretch>
        </p:blipFill>
        <p:spPr bwMode="auto">
          <a:xfrm>
            <a:off x="225285" y="1216272"/>
            <a:ext cx="3294279" cy="4956204"/>
          </a:xfrm>
          <a:prstGeom prst="rect">
            <a:avLst/>
          </a:prstGeom>
          <a:noFill/>
          <a:ln w="9525">
            <a:noFill/>
            <a:miter lim="800000"/>
            <a:headEnd/>
            <a:tailEnd/>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裝置端檔案竄改</a:t>
            </a:r>
            <a:endParaRPr lang="zh-TW" altLang="en-US" dirty="0"/>
          </a:p>
        </p:txBody>
      </p:sp>
      <p:pic>
        <p:nvPicPr>
          <p:cNvPr id="4" name="內容版面配置區 3" descr="機器產生的替代文字:&#10;d&#10;．細”&#10;------l三10&#10;-！艮趣薑&#10;註黑爍&#10;躑&#10;’名汙；j&#10;遷&#10;劍&#10;B&#10;臣FTBDJ&#10;胤，jR&#10;'d口H&#10;．角目C&#10;'h奮R&#10;＇•、6&#10;回&#10;yoshiecht&#10;一嘔風呂／山才帝添m&#10;日回回囫&#10;勺&#10;侖&#10;自&#10;啦匹」"/>
          <p:cNvPicPr>
            <a:picLocks noGrp="1"/>
          </p:cNvPicPr>
          <p:nvPr>
            <p:ph idx="1"/>
          </p:nvPr>
        </p:nvPicPr>
        <p:blipFill>
          <a:blip r:embed="rId2"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l="1799" t="3258" r="1815" b="63791"/>
          <a:stretch>
            <a:fillRect/>
          </a:stretch>
        </p:blipFill>
        <p:spPr bwMode="auto">
          <a:xfrm>
            <a:off x="605642" y="1104406"/>
            <a:ext cx="2838202" cy="1781299"/>
          </a:xfrm>
          <a:prstGeom prst="rect">
            <a:avLst/>
          </a:prstGeom>
          <a:noFill/>
          <a:ln>
            <a:noFill/>
          </a:ln>
        </p:spPr>
      </p:pic>
      <p:pic>
        <p:nvPicPr>
          <p:cNvPr id="6" name="圖片 5" descr="機器產生的替代文字:&#10;必&#10;勺&#10;侖&#10;自"/>
          <p:cNvPicPr/>
          <p:nvPr/>
        </p:nvPicPr>
        <p:blipFill>
          <a:blip r:embed="rId3" cstate="print">
            <a:extLst>
              <a:ext uri="{28A0092B-C50C-407E-A947-70E740481C1C}">
                <a14:useLocalDpi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5="http://schemas.microsoft.com/office/word/2012/wordml"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val="0"/>
              </a:ext>
            </a:extLst>
          </a:blip>
          <a:srcRect l="1873" t="3242" r="2129" b="63680"/>
          <a:stretch>
            <a:fillRect/>
          </a:stretch>
        </p:blipFill>
        <p:spPr bwMode="auto">
          <a:xfrm>
            <a:off x="558140" y="4257303"/>
            <a:ext cx="2945081" cy="1787236"/>
          </a:xfrm>
          <a:prstGeom prst="rect">
            <a:avLst/>
          </a:prstGeom>
          <a:noFill/>
          <a:ln>
            <a:noFill/>
          </a:ln>
        </p:spPr>
      </p:pic>
      <p:pic>
        <p:nvPicPr>
          <p:cNvPr id="1026" name="Picture 2"/>
          <p:cNvPicPr>
            <a:picLocks noChangeAspect="1" noChangeArrowheads="1"/>
          </p:cNvPicPr>
          <p:nvPr/>
        </p:nvPicPr>
        <p:blipFill>
          <a:blip r:embed="rId4" cstate="print"/>
          <a:srcRect l="32745" t="55539" r="45755" b="30810"/>
          <a:stretch>
            <a:fillRect/>
          </a:stretch>
        </p:blipFill>
        <p:spPr bwMode="auto">
          <a:xfrm>
            <a:off x="800100" y="2885705"/>
            <a:ext cx="2465614" cy="1331520"/>
          </a:xfrm>
          <a:prstGeom prst="rect">
            <a:avLst/>
          </a:prstGeom>
          <a:noFill/>
          <a:ln w="9525">
            <a:solidFill>
              <a:schemeClr val="accent1"/>
            </a:solidFill>
            <a:miter lim="800000"/>
            <a:headEnd/>
            <a:tailEnd/>
          </a:ln>
        </p:spPr>
      </p:pic>
      <p:sp>
        <p:nvSpPr>
          <p:cNvPr id="7" name="內容版面配置區 2"/>
          <p:cNvSpPr txBox="1">
            <a:spLocks/>
          </p:cNvSpPr>
          <p:nvPr/>
        </p:nvSpPr>
        <p:spPr bwMode="gray">
          <a:xfrm>
            <a:off x="4006266" y="1100446"/>
            <a:ext cx="4687791" cy="5024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儲值、金流相關資料不應儲存於裝置端</a:t>
            </a:r>
            <a:endPar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endPar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須存在本機端的機敏資料、帳號密碼、應用程式權限設定建議經過加密或是雜湊儲存，</a:t>
            </a:r>
            <a:r>
              <a:rPr kumimoji="0" lang="zh-TW" altLang="en-US" sz="2200" b="1" kern="0" dirty="0" smtClean="0">
                <a:solidFill>
                  <a:srgbClr val="161616"/>
                </a:solidFill>
                <a:latin typeface="微軟正黑體" pitchFamily="34" charset="-120"/>
                <a:ea typeface="微軟正黑體" pitchFamily="34" charset="-120"/>
              </a:rPr>
              <a:t>提高分析的難度</a:t>
            </a:r>
            <a:endParaRPr kumimoji="0" lang="en-US" altLang="zh-TW" sz="2200" b="1" kern="0" dirty="0" smtClean="0">
              <a:solidFill>
                <a:srgbClr val="161616"/>
              </a:solidFill>
              <a:latin typeface="微軟正黑體" pitchFamily="34" charset="-120"/>
              <a:ea typeface="微軟正黑體" pitchFamily="34" charset="-120"/>
            </a:endParaRPr>
          </a:p>
          <a:p>
            <a:pPr marL="342900" marR="0" lvl="0" indent="-342900" algn="just" defTabSz="914400" rtl="0" eaLnBrk="1" fontAlgn="base" latinLnBrk="0" hangingPunct="1">
              <a:lnSpc>
                <a:spcPct val="100000"/>
              </a:lnSpc>
              <a:spcBef>
                <a:spcPct val="20000"/>
              </a:spcBef>
              <a:spcAft>
                <a:spcPct val="0"/>
              </a:spcAft>
              <a:buClr>
                <a:schemeClr val="tx2"/>
              </a:buClr>
              <a:buSzTx/>
              <a:tabLst/>
              <a:defRPr/>
            </a:pPr>
            <a:endParaRPr kumimoji="0" lang="en-US" altLang="zh-TW" sz="2200" b="1" kern="0" dirty="0" smtClean="0">
              <a:solidFill>
                <a:srgbClr val="161616"/>
              </a:solidFill>
              <a:latin typeface="微軟正黑體" pitchFamily="34" charset="-120"/>
              <a:ea typeface="微軟正黑體" pitchFamily="34" charset="-120"/>
            </a:endParaRPr>
          </a:p>
          <a:p>
            <a:pPr marL="342900" lvl="0" indent="-342900" algn="just">
              <a:spcBef>
                <a:spcPct val="20000"/>
              </a:spcBef>
              <a:buClr>
                <a:schemeClr val="tx2"/>
              </a:buClr>
              <a:buFont typeface="Wingdings" pitchFamily="2" charset="2"/>
              <a:buChar char="v"/>
            </a:pPr>
            <a:r>
              <a:rPr kumimoji="0" lang="zh-TW" altLang="en-US"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含機敏資料的檔案存入</a:t>
            </a:r>
            <a:r>
              <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SD</a:t>
            </a:r>
            <a:r>
              <a:rPr kumimoji="0" lang="zh-TW" altLang="en-US"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rPr>
              <a:t>卡須經過加密處理</a:t>
            </a:r>
            <a:r>
              <a:rPr kumimoji="0" lang="en-US" altLang="zh-TW" sz="2200" b="1" kern="0" dirty="0" smtClean="0">
                <a:solidFill>
                  <a:srgbClr val="161616"/>
                </a:solidFill>
                <a:latin typeface="微軟正黑體" pitchFamily="34" charset="-120"/>
                <a:ea typeface="微軟正黑體" pitchFamily="34" charset="-120"/>
              </a:rPr>
              <a:t>(Android)</a:t>
            </a:r>
            <a:r>
              <a:rPr kumimoji="0" lang="zh-TW" altLang="en-US" sz="2200" b="1" kern="0" dirty="0" smtClean="0">
                <a:solidFill>
                  <a:srgbClr val="161616"/>
                </a:solidFill>
                <a:latin typeface="微軟正黑體" pitchFamily="34" charset="-120"/>
                <a:ea typeface="微軟正黑體" pitchFamily="34" charset="-120"/>
              </a:rPr>
              <a:t> </a:t>
            </a:r>
            <a:endParaRPr kumimoji="0" lang="en-US" altLang="zh-TW" sz="2200" b="1" kern="0" dirty="0" smtClean="0">
              <a:solidFill>
                <a:srgbClr val="161616"/>
              </a:solidFill>
              <a:latin typeface="微軟正黑體" pitchFamily="34" charset="-120"/>
              <a:ea typeface="微軟正黑體" pitchFamily="34" charset="-120"/>
            </a:endParaRPr>
          </a:p>
          <a:p>
            <a:pPr marL="342900" lvl="0" indent="-342900" algn="just">
              <a:spcBef>
                <a:spcPct val="20000"/>
              </a:spcBef>
              <a:buClr>
                <a:schemeClr val="tx2"/>
              </a:buClr>
            </a:pPr>
            <a:endParaRPr kumimoji="0" lang="en-US" altLang="zh-TW" sz="2200" b="1" kern="0" dirty="0" smtClean="0">
              <a:solidFill>
                <a:srgbClr val="161616"/>
              </a:solidFill>
              <a:latin typeface="微軟正黑體" pitchFamily="34" charset="-120"/>
              <a:ea typeface="微軟正黑體" pitchFamily="34" charset="-120"/>
            </a:endParaRPr>
          </a:p>
          <a:p>
            <a:pPr marL="342900" lvl="0" indent="-342900" algn="just">
              <a:spcBef>
                <a:spcPct val="20000"/>
              </a:spcBef>
              <a:buClr>
                <a:schemeClr val="tx2"/>
              </a:buClr>
              <a:buFont typeface="Wingdings" pitchFamily="2" charset="2"/>
              <a:buChar char="v"/>
            </a:pPr>
            <a:r>
              <a:rPr kumimoji="0" lang="zh-TW" altLang="en-US" sz="2200" b="1" kern="0" dirty="0" smtClean="0">
                <a:solidFill>
                  <a:srgbClr val="161616"/>
                </a:solidFill>
                <a:latin typeface="微軟正黑體" pitchFamily="34" charset="-120"/>
                <a:ea typeface="微軟正黑體" pitchFamily="34" charset="-120"/>
              </a:rPr>
              <a:t>程式內建一些合理值的檢查機制能有效防禦作弊竄改</a:t>
            </a:r>
            <a:endPar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box(in)">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裝置端記憶體動態調試</a:t>
            </a:r>
            <a:endParaRPr lang="zh-TW" altLang="en-US" dirty="0"/>
          </a:p>
        </p:txBody>
      </p:sp>
      <p:pic>
        <p:nvPicPr>
          <p:cNvPr id="64514" name="Picture 2"/>
          <p:cNvPicPr>
            <a:picLocks noGrp="1" noChangeAspect="1" noChangeArrowheads="1"/>
          </p:cNvPicPr>
          <p:nvPr>
            <p:ph idx="1"/>
          </p:nvPr>
        </p:nvPicPr>
        <p:blipFill>
          <a:blip r:embed="rId3" cstate="print"/>
          <a:srcRect l="2943" r="3597" b="11991"/>
          <a:stretch>
            <a:fillRect/>
          </a:stretch>
        </p:blipFill>
        <p:spPr bwMode="auto">
          <a:xfrm>
            <a:off x="480790" y="1242625"/>
            <a:ext cx="3119045" cy="4405697"/>
          </a:xfrm>
          <a:prstGeom prst="rect">
            <a:avLst/>
          </a:prstGeom>
          <a:noFill/>
          <a:ln w="9525">
            <a:noFill/>
            <a:miter lim="800000"/>
            <a:headEnd/>
            <a:tailEnd/>
          </a:ln>
          <a:effectLst/>
        </p:spPr>
      </p:pic>
      <p:sp>
        <p:nvSpPr>
          <p:cNvPr id="6" name="內容版面配置區 2"/>
          <p:cNvSpPr txBox="1">
            <a:spLocks/>
          </p:cNvSpPr>
          <p:nvPr/>
        </p:nvSpPr>
        <p:spPr bwMode="gray">
          <a:xfrm>
            <a:off x="3895056" y="1100446"/>
            <a:ext cx="4687791" cy="50245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42900" marR="0" lvl="0" indent="-342900"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en-US" altLang="zh-TW" sz="2200" b="1" kern="0" dirty="0" smtClean="0">
                <a:solidFill>
                  <a:srgbClr val="161616"/>
                </a:solidFill>
                <a:latin typeface="微軟正黑體" pitchFamily="34" charset="-120"/>
                <a:ea typeface="微軟正黑體" pitchFamily="34" charset="-120"/>
              </a:rPr>
              <a:t>After </a:t>
            </a:r>
            <a:r>
              <a:rPr kumimoji="0" lang="en-US" altLang="zh-TW" sz="2200" b="1" kern="0" dirty="0" err="1" smtClean="0">
                <a:solidFill>
                  <a:srgbClr val="161616"/>
                </a:solidFill>
                <a:latin typeface="微軟正黑體" pitchFamily="34" charset="-120"/>
                <a:ea typeface="微軟正黑體" pitchFamily="34" charset="-120"/>
              </a:rPr>
              <a:t>jb</a:t>
            </a:r>
            <a:r>
              <a:rPr kumimoji="0" lang="en-US" altLang="zh-TW" sz="2200" b="1" kern="0" dirty="0" smtClean="0">
                <a:solidFill>
                  <a:srgbClr val="161616"/>
                </a:solidFill>
                <a:latin typeface="微軟正黑體" pitchFamily="34" charset="-120"/>
                <a:ea typeface="微軟正黑體" pitchFamily="34" charset="-120"/>
              </a:rPr>
              <a:t> -&gt; Clutch -&gt; class-dump-z -&gt; IDA pro-&gt; </a:t>
            </a:r>
            <a:r>
              <a:rPr kumimoji="0" lang="en-US" altLang="zh-TW" sz="2200" b="1" kern="0" dirty="0" err="1" smtClean="0">
                <a:solidFill>
                  <a:srgbClr val="161616"/>
                </a:solidFill>
                <a:latin typeface="微軟正黑體" pitchFamily="34" charset="-120"/>
                <a:ea typeface="微軟正黑體" pitchFamily="34" charset="-120"/>
              </a:rPr>
              <a:t>cycript</a:t>
            </a:r>
            <a:r>
              <a:rPr kumimoji="0" lang="en-US" altLang="zh-TW" sz="2200" b="1" kern="0" dirty="0" smtClean="0">
                <a:solidFill>
                  <a:srgbClr val="161616"/>
                </a:solidFill>
                <a:latin typeface="微軟正黑體" pitchFamily="34" charset="-120"/>
                <a:ea typeface="微軟正黑體" pitchFamily="34" charset="-120"/>
              </a:rPr>
              <a:t> , </a:t>
            </a:r>
            <a:r>
              <a:rPr kumimoji="0" lang="en-US" altLang="zh-TW" sz="2200" b="1" kern="0" dirty="0" err="1" smtClean="0">
                <a:solidFill>
                  <a:srgbClr val="161616"/>
                </a:solidFill>
                <a:latin typeface="微軟正黑體" pitchFamily="34" charset="-120"/>
                <a:ea typeface="微軟正黑體" pitchFamily="34" charset="-120"/>
              </a:rPr>
              <a:t>gdb</a:t>
            </a:r>
            <a:endParaRPr kumimoji="0" lang="en-US" altLang="zh-TW" sz="2200" b="1" kern="0" dirty="0" smtClean="0">
              <a:solidFill>
                <a:srgbClr val="161616"/>
              </a:solidFill>
              <a:latin typeface="微軟正黑體" pitchFamily="34" charset="-120"/>
              <a:ea typeface="微軟正黑體" pitchFamily="34" charset="-120"/>
            </a:endParaRPr>
          </a:p>
          <a:p>
            <a:pPr marL="342900" marR="0" lvl="0" indent="-342900" defTabSz="914400" rtl="0" eaLnBrk="1" fontAlgn="base" latinLnBrk="0" hangingPunct="1">
              <a:lnSpc>
                <a:spcPct val="100000"/>
              </a:lnSpc>
              <a:spcBef>
                <a:spcPct val="20000"/>
              </a:spcBef>
              <a:spcAft>
                <a:spcPct val="0"/>
              </a:spcAft>
              <a:buClr>
                <a:schemeClr val="tx2"/>
              </a:buClr>
              <a:buSzTx/>
              <a:tabLst/>
              <a:defRPr/>
            </a:pPr>
            <a:endPar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a:p>
            <a:pPr marL="342900" marR="0" lvl="0" indent="-342900" algn="just" defTabSz="914400" rtl="0" eaLnBrk="1" fontAlgn="base" latinLnBrk="0" hangingPunct="1">
              <a:lnSpc>
                <a:spcPct val="100000"/>
              </a:lnSpc>
              <a:spcBef>
                <a:spcPct val="20000"/>
              </a:spcBef>
              <a:spcAft>
                <a:spcPct val="0"/>
              </a:spcAft>
              <a:buClr>
                <a:schemeClr val="tx2"/>
              </a:buClr>
              <a:buSzTx/>
              <a:buFont typeface="Wingdings" pitchFamily="2" charset="2"/>
              <a:buChar char="v"/>
              <a:tabLst/>
              <a:defRPr/>
            </a:pPr>
            <a:r>
              <a:rPr kumimoji="0" lang="zh-TW" altLang="en-US" sz="2200" b="1" kern="0" dirty="0" smtClean="0">
                <a:solidFill>
                  <a:srgbClr val="161616"/>
                </a:solidFill>
                <a:latin typeface="微軟正黑體" pitchFamily="34" charset="-120"/>
                <a:ea typeface="微軟正黑體" pitchFamily="34" charset="-120"/>
              </a:rPr>
              <a:t>看動態調試可以影響</a:t>
            </a:r>
            <a:r>
              <a:rPr kumimoji="0" lang="en-US" altLang="zh-TW" sz="2200" b="1" kern="0" dirty="0" smtClean="0">
                <a:solidFill>
                  <a:srgbClr val="161616"/>
                </a:solidFill>
                <a:latin typeface="微軟正黑體" pitchFamily="34" charset="-120"/>
                <a:ea typeface="微軟正黑體" pitchFamily="34" charset="-120"/>
              </a:rPr>
              <a:t>app</a:t>
            </a:r>
            <a:r>
              <a:rPr kumimoji="0" lang="zh-TW" altLang="en-US" sz="2200" b="1" kern="0" dirty="0" smtClean="0">
                <a:solidFill>
                  <a:srgbClr val="161616"/>
                </a:solidFill>
                <a:latin typeface="微軟正黑體" pitchFamily="34" charset="-120"/>
                <a:ea typeface="微軟正黑體" pitchFamily="34" charset="-120"/>
              </a:rPr>
              <a:t>甚麼行為，通常用來找提升權限、作弊類型的漏洞</a:t>
            </a:r>
            <a:endParaRPr kumimoji="0" lang="en-US" altLang="zh-TW" sz="2200" b="1" kern="0" dirty="0" smtClean="0">
              <a:solidFill>
                <a:srgbClr val="161616"/>
              </a:solidFill>
              <a:latin typeface="微軟正黑體" pitchFamily="34" charset="-120"/>
              <a:ea typeface="微軟正黑體" pitchFamily="34" charset="-120"/>
            </a:endParaRPr>
          </a:p>
          <a:p>
            <a:pPr marL="342900" marR="0" lvl="0" indent="-342900" algn="just" defTabSz="914400" rtl="0" eaLnBrk="1" fontAlgn="base" latinLnBrk="0" hangingPunct="1">
              <a:lnSpc>
                <a:spcPct val="100000"/>
              </a:lnSpc>
              <a:spcBef>
                <a:spcPct val="20000"/>
              </a:spcBef>
              <a:spcAft>
                <a:spcPct val="0"/>
              </a:spcAft>
              <a:buClr>
                <a:schemeClr val="tx2"/>
              </a:buClr>
              <a:buSzTx/>
              <a:tabLst/>
              <a:defRPr/>
            </a:pPr>
            <a:endParaRPr kumimoji="0" lang="en-US" altLang="zh-TW" sz="2200" b="1" kern="0" dirty="0" smtClean="0">
              <a:solidFill>
                <a:srgbClr val="161616"/>
              </a:solidFill>
              <a:latin typeface="微軟正黑體" pitchFamily="34" charset="-120"/>
              <a:ea typeface="微軟正黑體" pitchFamily="34" charset="-120"/>
            </a:endParaRPr>
          </a:p>
          <a:p>
            <a:pPr marL="342900" lvl="0" indent="-342900" algn="just">
              <a:spcBef>
                <a:spcPct val="20000"/>
              </a:spcBef>
              <a:buClr>
                <a:schemeClr val="tx2"/>
              </a:buClr>
              <a:buFont typeface="Wingdings" pitchFamily="2" charset="2"/>
              <a:buChar char="v"/>
            </a:pPr>
            <a:r>
              <a:rPr kumimoji="0" lang="zh-TW" altLang="en-US" sz="2200" b="1" kern="0" dirty="0" smtClean="0">
                <a:solidFill>
                  <a:srgbClr val="161616"/>
                </a:solidFill>
                <a:latin typeface="微軟正黑體" pitchFamily="34" charset="-120"/>
                <a:ea typeface="微軟正黑體" pitchFamily="34" charset="-120"/>
              </a:rPr>
              <a:t>檢測方向</a:t>
            </a:r>
            <a:endParaRPr kumimoji="0" lang="en-US" altLang="zh-TW" sz="2200" b="1" kern="0" dirty="0" smtClean="0">
              <a:solidFill>
                <a:srgbClr val="161616"/>
              </a:solidFill>
              <a:latin typeface="微軟正黑體" pitchFamily="34" charset="-120"/>
              <a:ea typeface="微軟正黑體" pitchFamily="34" charset="-120"/>
            </a:endParaRPr>
          </a:p>
          <a:p>
            <a:pPr marL="800100" lvl="1" indent="-342900" algn="just">
              <a:spcBef>
                <a:spcPct val="20000"/>
              </a:spcBef>
              <a:buClr>
                <a:schemeClr val="tx2"/>
              </a:buClr>
              <a:buFont typeface="Wingdings" pitchFamily="2" charset="2"/>
              <a:buChar char="l"/>
            </a:pPr>
            <a:r>
              <a:rPr kumimoji="0" lang="zh-TW" altLang="en-US" sz="2200" b="1" kern="0" dirty="0" smtClean="0">
                <a:solidFill>
                  <a:srgbClr val="161616"/>
                </a:solidFill>
                <a:latin typeface="微軟正黑體" pitchFamily="34" charset="-120"/>
                <a:ea typeface="微軟正黑體" pitchFamily="34" charset="-120"/>
              </a:rPr>
              <a:t>單機</a:t>
            </a:r>
            <a:r>
              <a:rPr kumimoji="0" lang="en-US" altLang="zh-TW" sz="2200" b="1" kern="0" dirty="0" smtClean="0">
                <a:solidFill>
                  <a:srgbClr val="161616"/>
                </a:solidFill>
                <a:latin typeface="微軟正黑體" pitchFamily="34" charset="-120"/>
                <a:ea typeface="微軟正黑體" pitchFamily="34" charset="-120"/>
              </a:rPr>
              <a:t>app-&gt; </a:t>
            </a:r>
            <a:r>
              <a:rPr kumimoji="0" lang="zh-TW" altLang="en-US" sz="2200" b="1" kern="0" dirty="0" smtClean="0">
                <a:solidFill>
                  <a:srgbClr val="161616"/>
                </a:solidFill>
                <a:latin typeface="微軟正黑體" pitchFamily="34" charset="-120"/>
                <a:ea typeface="微軟正黑體" pitchFamily="34" charset="-120"/>
              </a:rPr>
              <a:t>自</a:t>
            </a:r>
            <a:r>
              <a:rPr kumimoji="0" lang="en-US" altLang="zh-TW" sz="2200" b="1" kern="0" dirty="0" smtClean="0">
                <a:solidFill>
                  <a:srgbClr val="161616"/>
                </a:solidFill>
                <a:latin typeface="微軟正黑體" pitchFamily="34" charset="-120"/>
                <a:ea typeface="微軟正黑體" pitchFamily="34" charset="-120"/>
              </a:rPr>
              <a:t>High!</a:t>
            </a:r>
          </a:p>
          <a:p>
            <a:pPr marL="800100" lvl="1" indent="-342900" algn="just">
              <a:spcBef>
                <a:spcPct val="20000"/>
              </a:spcBef>
              <a:buClr>
                <a:schemeClr val="tx2"/>
              </a:buClr>
              <a:buFont typeface="Wingdings" pitchFamily="2" charset="2"/>
              <a:buChar char="l"/>
            </a:pPr>
            <a:r>
              <a:rPr kumimoji="0" lang="zh-TW" altLang="en-US" sz="2200" b="1" kern="0" dirty="0" smtClean="0">
                <a:solidFill>
                  <a:srgbClr val="161616"/>
                </a:solidFill>
                <a:latin typeface="微軟正黑體" pitchFamily="34" charset="-120"/>
                <a:ea typeface="微軟正黑體" pitchFamily="34" charset="-120"/>
              </a:rPr>
              <a:t>連網</a:t>
            </a:r>
            <a:r>
              <a:rPr kumimoji="0" lang="en-US" altLang="zh-TW" sz="2200" b="1" kern="0" dirty="0" smtClean="0">
                <a:solidFill>
                  <a:srgbClr val="161616"/>
                </a:solidFill>
                <a:latin typeface="微軟正黑體" pitchFamily="34" charset="-120"/>
                <a:ea typeface="微軟正黑體" pitchFamily="34" charset="-120"/>
              </a:rPr>
              <a:t>app-&gt;</a:t>
            </a:r>
            <a:r>
              <a:rPr kumimoji="0" lang="zh-TW" altLang="en-US" sz="2200" b="1" kern="0" dirty="0" smtClean="0">
                <a:solidFill>
                  <a:srgbClr val="161616"/>
                </a:solidFill>
                <a:latin typeface="微軟正黑體" pitchFamily="34" charset="-120"/>
                <a:ea typeface="微軟正黑體" pitchFamily="34" charset="-120"/>
              </a:rPr>
              <a:t>當</a:t>
            </a:r>
            <a:r>
              <a:rPr kumimoji="0" lang="en-US" altLang="zh-TW" sz="2200" b="1" kern="0" dirty="0" smtClean="0">
                <a:solidFill>
                  <a:srgbClr val="161616"/>
                </a:solidFill>
                <a:latin typeface="微軟正黑體" pitchFamily="34" charset="-120"/>
                <a:ea typeface="微軟正黑體" pitchFamily="34" charset="-120"/>
              </a:rPr>
              <a:t>app</a:t>
            </a:r>
            <a:r>
              <a:rPr kumimoji="0" lang="zh-TW" altLang="en-US" sz="2200" b="1" kern="0" dirty="0" smtClean="0">
                <a:solidFill>
                  <a:srgbClr val="161616"/>
                </a:solidFill>
                <a:latin typeface="微軟正黑體" pitchFamily="34" charset="-120"/>
                <a:ea typeface="微軟正黑體" pitchFamily="34" charset="-120"/>
              </a:rPr>
              <a:t>將記憶體中的值回傳伺服器端將影響公平性與數據真實性</a:t>
            </a:r>
            <a:r>
              <a:rPr kumimoji="0" lang="en-US" altLang="zh-TW" sz="2200" b="1" kern="0" dirty="0" smtClean="0">
                <a:solidFill>
                  <a:srgbClr val="161616"/>
                </a:solidFill>
                <a:latin typeface="微軟正黑體" pitchFamily="34" charset="-120"/>
                <a:ea typeface="微軟正黑體" pitchFamily="34" charset="-120"/>
              </a:rPr>
              <a:t>!</a:t>
            </a:r>
          </a:p>
          <a:p>
            <a:pPr marL="342900" lvl="0" indent="-342900" algn="just">
              <a:spcBef>
                <a:spcPct val="20000"/>
              </a:spcBef>
              <a:buClr>
                <a:schemeClr val="tx2"/>
              </a:buClr>
            </a:pPr>
            <a:endParaRPr kumimoji="0" lang="en-US" altLang="zh-TW" sz="2200" b="1" kern="0" dirty="0" smtClean="0">
              <a:solidFill>
                <a:srgbClr val="161616"/>
              </a:solidFill>
              <a:latin typeface="微軟正黑體" pitchFamily="34" charset="-120"/>
              <a:ea typeface="微軟正黑體" pitchFamily="34" charset="-120"/>
            </a:endParaRPr>
          </a:p>
          <a:p>
            <a:pPr marL="342900" lvl="0" indent="-342900" algn="just">
              <a:spcBef>
                <a:spcPct val="20000"/>
              </a:spcBef>
              <a:buClr>
                <a:schemeClr val="tx2"/>
              </a:buClr>
              <a:buFont typeface="Wingdings" pitchFamily="2" charset="2"/>
              <a:buChar char="v"/>
            </a:pPr>
            <a:endParaRPr kumimoji="0" lang="en-US" altLang="zh-TW" sz="2200" b="1" i="0" u="none" strike="noStrike" kern="0" cap="none" spc="0" normalizeH="0" baseline="0" noProof="0" dirty="0" smtClean="0">
              <a:ln>
                <a:noFill/>
              </a:ln>
              <a:solidFill>
                <a:srgbClr val="161616"/>
              </a:solidFill>
              <a:effectLst/>
              <a:uLnTx/>
              <a:uFillTx/>
              <a:latin typeface="微軟正黑體" pitchFamily="34" charset="-120"/>
              <a:ea typeface="微軟正黑體" pitchFamily="34" charset="-120"/>
              <a:cs typeface="+mn-cs"/>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結論</a:t>
            </a:r>
            <a:endParaRPr lang="zh-TW" altLang="en-US" dirty="0"/>
          </a:p>
        </p:txBody>
      </p:sp>
      <p:sp>
        <p:nvSpPr>
          <p:cNvPr id="3" name="內容版面配置區 2"/>
          <p:cNvSpPr>
            <a:spLocks noGrp="1"/>
          </p:cNvSpPr>
          <p:nvPr>
            <p:ph idx="1"/>
          </p:nvPr>
        </p:nvSpPr>
        <p:spPr>
          <a:xfrm>
            <a:off x="242874" y="1196975"/>
            <a:ext cx="8449863" cy="4752975"/>
          </a:xfrm>
        </p:spPr>
        <p:txBody>
          <a:bodyPr/>
          <a:lstStyle/>
          <a:p>
            <a:r>
              <a:rPr lang="zh-TW" altLang="en-US" sz="3600" dirty="0" smtClean="0"/>
              <a:t>面對更複雜更多的手機惡意程式，我們該如何增強偵測機制</a:t>
            </a:r>
            <a:r>
              <a:rPr lang="en-US" altLang="zh-TW" sz="3600" dirty="0" smtClean="0"/>
              <a:t>?</a:t>
            </a:r>
          </a:p>
          <a:p>
            <a:pPr>
              <a:buNone/>
            </a:pPr>
            <a:endParaRPr lang="en-US" altLang="zh-TW" sz="3600" dirty="0" smtClean="0"/>
          </a:p>
          <a:p>
            <a:r>
              <a:rPr lang="zh-TW" altLang="en-US" sz="3600" dirty="0" smtClean="0"/>
              <a:t>多少</a:t>
            </a:r>
            <a:r>
              <a:rPr lang="en-US" altLang="zh-TW" sz="3600" dirty="0" smtClean="0"/>
              <a:t>app</a:t>
            </a:r>
            <a:r>
              <a:rPr lang="zh-TW" altLang="en-US" sz="3600" dirty="0" smtClean="0"/>
              <a:t>沒有按部就班執行安全測試</a:t>
            </a:r>
            <a:r>
              <a:rPr lang="en-US" altLang="zh-TW" sz="3600" dirty="0" smtClean="0"/>
              <a:t>?</a:t>
            </a:r>
          </a:p>
          <a:p>
            <a:pPr>
              <a:buNone/>
            </a:pPr>
            <a:endParaRPr lang="en-US" altLang="zh-TW" sz="3600" dirty="0" smtClean="0"/>
          </a:p>
          <a:p>
            <a:r>
              <a:rPr lang="zh-TW" altLang="en-US" sz="3600" dirty="0" smtClean="0"/>
              <a:t>測試</a:t>
            </a:r>
            <a:r>
              <a:rPr lang="en-US" altLang="zh-TW" sz="3600" dirty="0" smtClean="0"/>
              <a:t>/</a:t>
            </a:r>
            <a:r>
              <a:rPr lang="zh-TW" altLang="en-US" sz="3600" dirty="0" smtClean="0"/>
              <a:t>分析  </a:t>
            </a:r>
            <a:r>
              <a:rPr lang="en-US" altLang="zh-TW" sz="3600" dirty="0" smtClean="0"/>
              <a:t>–  </a:t>
            </a:r>
            <a:r>
              <a:rPr lang="zh-TW" altLang="en-US" sz="3600" dirty="0" smtClean="0"/>
              <a:t>很多學校</a:t>
            </a:r>
            <a:r>
              <a:rPr lang="zh-TW" altLang="en-US" sz="3600" dirty="0" smtClean="0"/>
              <a:t>忘</a:t>
            </a:r>
            <a:r>
              <a:rPr lang="zh-TW" altLang="en-US" sz="3600" dirty="0" smtClean="0"/>
              <a:t>了</a:t>
            </a:r>
            <a:r>
              <a:rPr lang="zh-TW" altLang="en-US" sz="3600" dirty="0" smtClean="0"/>
              <a:t>教的事</a:t>
            </a:r>
            <a:r>
              <a:rPr lang="en-US" altLang="zh-TW" sz="3600" dirty="0" smtClean="0"/>
              <a:t>…</a:t>
            </a:r>
          </a:p>
          <a:p>
            <a:endParaRPr lang="en-US" altLang="zh-TW" sz="3600" dirty="0" smtClean="0"/>
          </a:p>
          <a:p>
            <a:endParaRPr lang="zh-TW" altLang="en-US" sz="3600"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smtClean="0"/>
              <a:t>Q&amp;A</a:t>
            </a:r>
            <a:endParaRPr lang="zh-TW" altLang="en-US" dirty="0"/>
          </a:p>
        </p:txBody>
      </p:sp>
      <p:sp>
        <p:nvSpPr>
          <p:cNvPr id="3" name="內容版面配置區 2"/>
          <p:cNvSpPr>
            <a:spLocks noGrp="1"/>
          </p:cNvSpPr>
          <p:nvPr>
            <p:ph idx="1"/>
          </p:nvPr>
        </p:nvSpPr>
        <p:spPr/>
        <p:txBody>
          <a:bodyPr/>
          <a:lstStyle/>
          <a:p>
            <a:endParaRPr lang="en-US" altLang="zh-TW" dirty="0" smtClean="0"/>
          </a:p>
          <a:p>
            <a:endParaRPr lang="en-US" altLang="zh-TW" dirty="0"/>
          </a:p>
          <a:p>
            <a:endParaRPr lang="en-US" altLang="zh-TW" dirty="0" smtClean="0"/>
          </a:p>
          <a:p>
            <a:endParaRPr lang="en-US" altLang="zh-TW" dirty="0"/>
          </a:p>
          <a:p>
            <a:pPr>
              <a:buNone/>
            </a:pPr>
            <a:r>
              <a:rPr lang="zh-TW" altLang="en-US" sz="4400" dirty="0" smtClean="0">
                <a:solidFill>
                  <a:schemeClr val="tx1">
                    <a:lumMod val="75000"/>
                    <a:lumOff val="25000"/>
                  </a:schemeClr>
                </a:solidFill>
              </a:rPr>
              <a:t>報告完畢，敬請指教。謝謝 </a:t>
            </a:r>
            <a:r>
              <a:rPr lang="en-US" altLang="zh-TW" sz="4400" dirty="0" smtClean="0">
                <a:solidFill>
                  <a:schemeClr val="tx1">
                    <a:lumMod val="75000"/>
                    <a:lumOff val="25000"/>
                  </a:schemeClr>
                </a:solidFill>
              </a:rPr>
              <a:t>!</a:t>
            </a:r>
            <a:endParaRPr lang="zh-TW" altLang="en-US" sz="4400" dirty="0">
              <a:solidFill>
                <a:schemeClr val="tx1">
                  <a:lumMod val="75000"/>
                  <a:lumOff val="25000"/>
                </a:schemeClr>
              </a:solidFill>
            </a:endParaRPr>
          </a:p>
        </p:txBody>
      </p:sp>
    </p:spTree>
    <p:extLst>
      <p:ext uri="{BB962C8B-B14F-4D97-AF65-F5344CB8AC3E}">
        <p14:creationId xmlns="" xmlns:p14="http://schemas.microsoft.com/office/powerpoint/2010/main" val="113164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CHT03">
  <a:themeElements>
    <a:clrScheme name="02 3">
      <a:dk1>
        <a:srgbClr val="0B1749"/>
      </a:dk1>
      <a:lt1>
        <a:srgbClr val="FFFFFF"/>
      </a:lt1>
      <a:dk2>
        <a:srgbClr val="2453B2"/>
      </a:dk2>
      <a:lt2>
        <a:srgbClr val="DDDDDD"/>
      </a:lt2>
      <a:accent1>
        <a:srgbClr val="4D93D9"/>
      </a:accent1>
      <a:accent2>
        <a:srgbClr val="77AE26"/>
      </a:accent2>
      <a:accent3>
        <a:srgbClr val="FFFFFF"/>
      </a:accent3>
      <a:accent4>
        <a:srgbClr val="08123D"/>
      </a:accent4>
      <a:accent5>
        <a:srgbClr val="B2C8E9"/>
      </a:accent5>
      <a:accent6>
        <a:srgbClr val="6B9D21"/>
      </a:accent6>
      <a:hlink>
        <a:srgbClr val="4D798F"/>
      </a:hlink>
      <a:folHlink>
        <a:srgbClr val="6A93BC"/>
      </a:folHlink>
    </a:clrScheme>
    <a:fontScheme name="02">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02 1">
        <a:dk1>
          <a:srgbClr val="30311D"/>
        </a:dk1>
        <a:lt1>
          <a:srgbClr val="FFFFFF"/>
        </a:lt1>
        <a:dk2>
          <a:srgbClr val="866D10"/>
        </a:dk2>
        <a:lt2>
          <a:srgbClr val="DDDDDD"/>
        </a:lt2>
        <a:accent1>
          <a:srgbClr val="345C22"/>
        </a:accent1>
        <a:accent2>
          <a:srgbClr val="93B75F"/>
        </a:accent2>
        <a:accent3>
          <a:srgbClr val="FFFFFF"/>
        </a:accent3>
        <a:accent4>
          <a:srgbClr val="272817"/>
        </a:accent4>
        <a:accent5>
          <a:srgbClr val="AEB5AB"/>
        </a:accent5>
        <a:accent6>
          <a:srgbClr val="85A655"/>
        </a:accent6>
        <a:hlink>
          <a:srgbClr val="557B97"/>
        </a:hlink>
        <a:folHlink>
          <a:srgbClr val="B5A077"/>
        </a:folHlink>
      </a:clrScheme>
      <a:clrMap bg1="lt1" tx1="dk1" bg2="lt2" tx2="dk2" accent1="accent1" accent2="accent2" accent3="accent3" accent4="accent4" accent5="accent5" accent6="accent6" hlink="hlink" folHlink="folHlink"/>
    </a:extraClrScheme>
    <a:extraClrScheme>
      <a:clrScheme name="02 2">
        <a:dk1>
          <a:srgbClr val="000066"/>
        </a:dk1>
        <a:lt1>
          <a:srgbClr val="FFFFFF"/>
        </a:lt1>
        <a:dk2>
          <a:srgbClr val="447DE4"/>
        </a:dk2>
        <a:lt2>
          <a:srgbClr val="DDDDDD"/>
        </a:lt2>
        <a:accent1>
          <a:srgbClr val="7F81CF"/>
        </a:accent1>
        <a:accent2>
          <a:srgbClr val="D87A24"/>
        </a:accent2>
        <a:accent3>
          <a:srgbClr val="FFFFFF"/>
        </a:accent3>
        <a:accent4>
          <a:srgbClr val="000056"/>
        </a:accent4>
        <a:accent5>
          <a:srgbClr val="C0C1E4"/>
        </a:accent5>
        <a:accent6>
          <a:srgbClr val="C46E20"/>
        </a:accent6>
        <a:hlink>
          <a:srgbClr val="99A75F"/>
        </a:hlink>
        <a:folHlink>
          <a:srgbClr val="7AAFC2"/>
        </a:folHlink>
      </a:clrScheme>
      <a:clrMap bg1="lt1" tx1="dk1" bg2="lt2" tx2="dk2" accent1="accent1" accent2="accent2" accent3="accent3" accent4="accent4" accent5="accent5" accent6="accent6" hlink="hlink" folHlink="folHlink"/>
    </a:extraClrScheme>
    <a:extraClrScheme>
      <a:clrScheme name="02 3">
        <a:dk1>
          <a:srgbClr val="0B1749"/>
        </a:dk1>
        <a:lt1>
          <a:srgbClr val="FFFFFF"/>
        </a:lt1>
        <a:dk2>
          <a:srgbClr val="2453B2"/>
        </a:dk2>
        <a:lt2>
          <a:srgbClr val="DDDDDD"/>
        </a:lt2>
        <a:accent1>
          <a:srgbClr val="4D93D9"/>
        </a:accent1>
        <a:accent2>
          <a:srgbClr val="77AE26"/>
        </a:accent2>
        <a:accent3>
          <a:srgbClr val="FFFFFF"/>
        </a:accent3>
        <a:accent4>
          <a:srgbClr val="08123D"/>
        </a:accent4>
        <a:accent5>
          <a:srgbClr val="B2C8E9"/>
        </a:accent5>
        <a:accent6>
          <a:srgbClr val="6B9D21"/>
        </a:accent6>
        <a:hlink>
          <a:srgbClr val="4D798F"/>
        </a:hlink>
        <a:folHlink>
          <a:srgbClr val="6A93B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OP客戶訂單查詢手冊</Template>
  <TotalTime>76179</TotalTime>
  <Words>3416</Words>
  <Application>Microsoft Office PowerPoint</Application>
  <PresentationFormat>如螢幕大小 (4:3)</PresentationFormat>
  <Paragraphs>398</Paragraphs>
  <Slides>37</Slides>
  <Notes>26</Notes>
  <HiddenSlides>0</HiddenSlides>
  <MMClips>0</MMClips>
  <ScaleCrop>false</ScaleCrop>
  <HeadingPairs>
    <vt:vector size="4" baseType="variant">
      <vt:variant>
        <vt:lpstr>佈景主題</vt:lpstr>
      </vt:variant>
      <vt:variant>
        <vt:i4>1</vt:i4>
      </vt:variant>
      <vt:variant>
        <vt:lpstr>投影片標題</vt:lpstr>
      </vt:variant>
      <vt:variant>
        <vt:i4>37</vt:i4>
      </vt:variant>
    </vt:vector>
  </HeadingPairs>
  <TitlesOfParts>
    <vt:vector size="38" baseType="lpstr">
      <vt:lpstr>CHT03</vt:lpstr>
      <vt:lpstr>行動應用程式檢測與鑑識</vt:lpstr>
      <vt:lpstr>個人簡介</vt:lpstr>
      <vt:lpstr>大綱</vt:lpstr>
      <vt:lpstr>投影片 3</vt:lpstr>
      <vt:lpstr>投影片 4</vt:lpstr>
      <vt:lpstr>投影片 5</vt:lpstr>
      <vt:lpstr>行動裝置應用資料外洩 管控困難</vt:lpstr>
      <vt:lpstr>行動裝置惡意程式氾濫</vt:lpstr>
      <vt:lpstr>行動應用程式普遍存在安全漏洞</vt:lpstr>
      <vt:lpstr>行動資安威脅小結</vt:lpstr>
      <vt:lpstr>中華電信行動資安規劃</vt:lpstr>
      <vt:lpstr>app惡意程式分析 V.S. app程式安全檢測</vt:lpstr>
      <vt:lpstr>app靜態分析</vt:lpstr>
      <vt:lpstr>app動態分析</vt:lpstr>
      <vt:lpstr>行動惡意程式分析 </vt:lpstr>
      <vt:lpstr>行動惡意程式分析研究</vt:lpstr>
      <vt:lpstr>手機詐騙攻擊情境</vt:lpstr>
      <vt:lpstr>惡意程式綜合分析：使用權限</vt:lpstr>
      <vt:lpstr>惡意程式綜合分析：使用API</vt:lpstr>
      <vt:lpstr>惡意程式綜合分析：惡意連線網址</vt:lpstr>
      <vt:lpstr>手機惡意程式檢測系統(實驗階段)</vt:lpstr>
      <vt:lpstr>此檢測方式的優缺點評估</vt:lpstr>
      <vt:lpstr>防分析機制：模擬器偵測</vt:lpstr>
      <vt:lpstr>防分析機制：程式碼加殼</vt:lpstr>
      <vt:lpstr>防分析機制：程式碼混淆</vt:lpstr>
      <vt:lpstr>app安全檢測</vt:lpstr>
      <vt:lpstr>OWASP Mobile Project</vt:lpstr>
      <vt:lpstr>App檢測盤根錯節</vt:lpstr>
      <vt:lpstr>app檢測流程</vt:lpstr>
      <vt:lpstr>app傳送 UDID or IMEI</vt:lpstr>
      <vt:lpstr>app伺服器端注入漏洞</vt:lpstr>
      <vt:lpstr>未利用Session進行身分控管</vt:lpstr>
      <vt:lpstr>SSL憑證錯誤處理</vt:lpstr>
      <vt:lpstr>裝置端檔案竄改</vt:lpstr>
      <vt:lpstr>裝置端記憶體動態調試</vt:lpstr>
      <vt:lpstr>結論</vt:lpstr>
      <vt:lpstr>Q&amp;A</vt:lpstr>
    </vt:vector>
  </TitlesOfParts>
  <Company>chttl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hicloud 一個成本與效益兼顧的IT解決方案</dc:title>
  <dc:creator>Tachung</dc:creator>
  <cp:lastModifiedBy>jpeanut</cp:lastModifiedBy>
  <cp:revision>3627</cp:revision>
  <cp:lastPrinted>2012-07-30T06:45:37Z</cp:lastPrinted>
  <dcterms:created xsi:type="dcterms:W3CDTF">2009-09-01T07:38:32Z</dcterms:created>
  <dcterms:modified xsi:type="dcterms:W3CDTF">2014-08-20T00:11:50Z</dcterms:modified>
</cp:coreProperties>
</file>